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0"/>
  </p:notesMasterIdLst>
  <p:sldIdLst>
    <p:sldId id="256" r:id="rId2"/>
    <p:sldId id="1322" r:id="rId3"/>
    <p:sldId id="1299" r:id="rId4"/>
    <p:sldId id="266" r:id="rId5"/>
    <p:sldId id="268" r:id="rId6"/>
    <p:sldId id="409" r:id="rId7"/>
    <p:sldId id="267" r:id="rId8"/>
    <p:sldId id="414" r:id="rId9"/>
    <p:sldId id="387" r:id="rId10"/>
    <p:sldId id="1265" r:id="rId11"/>
    <p:sldId id="410" r:id="rId12"/>
    <p:sldId id="411" r:id="rId13"/>
    <p:sldId id="412" r:id="rId14"/>
    <p:sldId id="413" r:id="rId15"/>
    <p:sldId id="1305" r:id="rId16"/>
    <p:sldId id="1300" r:id="rId17"/>
    <p:sldId id="1283" r:id="rId18"/>
    <p:sldId id="1284" r:id="rId19"/>
    <p:sldId id="1285" r:id="rId20"/>
    <p:sldId id="1286" r:id="rId21"/>
    <p:sldId id="1291" r:id="rId22"/>
    <p:sldId id="1290" r:id="rId23"/>
    <p:sldId id="1289" r:id="rId24"/>
    <p:sldId id="1292" r:id="rId25"/>
    <p:sldId id="1294" r:id="rId26"/>
    <p:sldId id="1293" r:id="rId27"/>
    <p:sldId id="1325" r:id="rId28"/>
    <p:sldId id="1301" r:id="rId29"/>
    <p:sldId id="1302" r:id="rId30"/>
    <p:sldId id="1318" r:id="rId31"/>
    <p:sldId id="1303" r:id="rId32"/>
    <p:sldId id="1307" r:id="rId33"/>
    <p:sldId id="1326" r:id="rId34"/>
    <p:sldId id="259" r:id="rId35"/>
    <p:sldId id="1306" r:id="rId36"/>
    <p:sldId id="1319" r:id="rId37"/>
    <p:sldId id="1308" r:id="rId38"/>
    <p:sldId id="1309" r:id="rId39"/>
    <p:sldId id="1310" r:id="rId40"/>
    <p:sldId id="1320" r:id="rId41"/>
    <p:sldId id="1321" r:id="rId42"/>
    <p:sldId id="1311" r:id="rId43"/>
    <p:sldId id="1317" r:id="rId44"/>
    <p:sldId id="1314" r:id="rId45"/>
    <p:sldId id="1315" r:id="rId46"/>
    <p:sldId id="1316" r:id="rId47"/>
    <p:sldId id="265" r:id="rId48"/>
    <p:sldId id="1324" r:id="rId49"/>
    <p:sldId id="1313" r:id="rId50"/>
    <p:sldId id="257" r:id="rId51"/>
    <p:sldId id="1323" r:id="rId52"/>
    <p:sldId id="1304" r:id="rId53"/>
    <p:sldId id="261" r:id="rId54"/>
    <p:sldId id="258" r:id="rId55"/>
    <p:sldId id="262" r:id="rId56"/>
    <p:sldId id="1288" r:id="rId57"/>
    <p:sldId id="264" r:id="rId58"/>
    <p:sldId id="260" r:id="rId5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06"/>
    <p:restoredTop sz="95702"/>
  </p:normalViewPr>
  <p:slideViewPr>
    <p:cSldViewPr snapToGrid="0">
      <p:cViewPr varScale="1">
        <p:scale>
          <a:sx n="101" d="100"/>
          <a:sy n="101" d="100"/>
        </p:scale>
        <p:origin x="224" y="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CA2039-DB6D-4718-9DDC-9EB00CF316AD}" type="doc">
      <dgm:prSet loTypeId="urn:microsoft.com/office/officeart/2005/8/layout/vProcess5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0F3B337-A69E-4143-9C74-6A22D144C945}">
      <dgm:prSet custT="1"/>
      <dgm:spPr/>
      <dgm:t>
        <a:bodyPr/>
        <a:lstStyle/>
        <a:p>
          <a:r>
            <a:rPr lang="it-IT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Tassi di insoddisfazione dopo PTG varia dal 10 al 30% </a:t>
          </a:r>
          <a:endParaRPr lang="en-US" sz="20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47D97D-F943-4924-ACB4-8F80975E4564}" type="parTrans" cxnId="{68C13E9A-5708-4606-ABE4-6EF8CE42A463}">
      <dgm:prSet/>
      <dgm:spPr/>
      <dgm:t>
        <a:bodyPr/>
        <a:lstStyle/>
        <a:p>
          <a:endParaRPr lang="en-US"/>
        </a:p>
      </dgm:t>
    </dgm:pt>
    <dgm:pt modelId="{1DA24DB2-D1EE-4490-9D15-8DA933EB459E}" type="sibTrans" cxnId="{68C13E9A-5708-4606-ABE4-6EF8CE42A463}">
      <dgm:prSet/>
      <dgm:spPr/>
      <dgm:t>
        <a:bodyPr/>
        <a:lstStyle/>
        <a:p>
          <a:pPr rtl="0"/>
          <a:endParaRPr lang="en-US"/>
        </a:p>
      </dgm:t>
    </dgm:pt>
    <dgm:pt modelId="{22FE489E-AAFF-41AA-9A07-111D6D24EB33}">
      <dgm:prSet custT="1"/>
      <dgm:spPr/>
      <dgm:t>
        <a:bodyPr/>
        <a:lstStyle/>
        <a:p>
          <a:r>
            <a:rPr lang="it-IT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Uno studio su 73 </a:t>
          </a:r>
          <a:r>
            <a:rPr lang="it-IT" sz="16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paz</a:t>
          </a:r>
          <a:r>
            <a:rPr lang="it-IT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ha riportato una prevalenza di dolore anteriore postoperatorio intorno al 9% , con insorgenza media a circa 5 mesi dall’intervento</a:t>
          </a:r>
        </a:p>
        <a:p>
          <a:r>
            <a:rPr lang="it-IT" sz="14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Dolore anteriore di ginocchio dopo intervento di PTG : studio su popolazione di pazienti con protesi ginocchio bilaterali, « G. Zocco et al . 18.4.2023 G.I.O.T</a:t>
          </a:r>
          <a:r>
            <a:rPr lang="it-IT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sz="16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235BC2-F7DF-49B3-A328-4587AC1D487C}" type="parTrans" cxnId="{F87CEE14-0F5B-411A-BC2B-3458D9F6D96E}">
      <dgm:prSet/>
      <dgm:spPr/>
      <dgm:t>
        <a:bodyPr/>
        <a:lstStyle/>
        <a:p>
          <a:endParaRPr lang="en-US"/>
        </a:p>
      </dgm:t>
    </dgm:pt>
    <dgm:pt modelId="{C814ACC6-7C05-49B4-ABA3-CF90BCEEE1E3}" type="sibTrans" cxnId="{F87CEE14-0F5B-411A-BC2B-3458D9F6D96E}">
      <dgm:prSet/>
      <dgm:spPr/>
      <dgm:t>
        <a:bodyPr/>
        <a:lstStyle/>
        <a:p>
          <a:endParaRPr lang="en-US"/>
        </a:p>
      </dgm:t>
    </dgm:pt>
    <dgm:pt modelId="{6F75840A-473C-4A1A-9103-B867BB8DB215}">
      <dgm:prSet custT="1"/>
      <dgm:spPr/>
      <dgm:t>
        <a:bodyPr/>
        <a:lstStyle/>
        <a:p>
          <a:r>
            <a:rPr lang="it-IT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Il dolore postoperatorio </a:t>
          </a:r>
          <a:r>
            <a:rPr lang="it-IT" sz="18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puo’</a:t>
          </a:r>
          <a:r>
            <a:rPr lang="it-IT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esser lieve o moderato , ma in alcuni casi </a:t>
          </a:r>
          <a:r>
            <a:rPr lang="it-IT" sz="18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puo’</a:t>
          </a:r>
          <a:r>
            <a:rPr lang="it-IT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persistere e diventare cronico , influenzando negativamente la riabilitazione e la qualità di vita </a:t>
          </a:r>
          <a:endParaRPr lang="en-US" sz="1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3344AF-AEEB-435D-A37C-85430E6662A6}" type="parTrans" cxnId="{A7F384DE-95C5-4EDE-AD7E-F58BF4E39B11}">
      <dgm:prSet/>
      <dgm:spPr/>
      <dgm:t>
        <a:bodyPr/>
        <a:lstStyle/>
        <a:p>
          <a:endParaRPr lang="en-US"/>
        </a:p>
      </dgm:t>
    </dgm:pt>
    <dgm:pt modelId="{66BAA065-4E60-4171-B8D9-5EA8186F7D17}" type="sibTrans" cxnId="{A7F384DE-95C5-4EDE-AD7E-F58BF4E39B11}">
      <dgm:prSet/>
      <dgm:spPr/>
      <dgm:t>
        <a:bodyPr/>
        <a:lstStyle/>
        <a:p>
          <a:endParaRPr lang="en-US"/>
        </a:p>
      </dgm:t>
    </dgm:pt>
    <dgm:pt modelId="{92FD6511-D593-4A39-8776-BEBAF3406443}">
      <dgm:prSet custT="1"/>
      <dgm:spPr/>
      <dgm:t>
        <a:bodyPr/>
        <a:lstStyle/>
        <a:p>
          <a:r>
            <a:rPr lang="it-IT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FR per dolore residuo sono : sesso femminile , Età giovane , ansia e depressione preoperatoria</a:t>
          </a:r>
          <a:endParaRPr lang="en-US" sz="20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B7B4C8C-F332-4B71-A4BA-3CF23AD92196}" type="parTrans" cxnId="{D961D904-5C0F-473F-8240-C0097C6FF053}">
      <dgm:prSet/>
      <dgm:spPr/>
      <dgm:t>
        <a:bodyPr/>
        <a:lstStyle/>
        <a:p>
          <a:endParaRPr lang="en-US"/>
        </a:p>
      </dgm:t>
    </dgm:pt>
    <dgm:pt modelId="{1EA4EDE1-9BE8-4DB4-AF00-6D625D40375D}" type="sibTrans" cxnId="{D961D904-5C0F-473F-8240-C0097C6FF053}">
      <dgm:prSet/>
      <dgm:spPr/>
      <dgm:t>
        <a:bodyPr/>
        <a:lstStyle/>
        <a:p>
          <a:endParaRPr lang="en-US"/>
        </a:p>
      </dgm:t>
    </dgm:pt>
    <dgm:pt modelId="{ECD5ADC2-6EC2-4D55-8C46-12E97445F5C8}">
      <dgm:prSet/>
      <dgm:spPr/>
      <dgm:t>
        <a:bodyPr/>
        <a:lstStyle/>
        <a:p>
          <a:r>
            <a:rPr lang="it-IT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Cause di dolore persistente : mobilizzazione della protesi , infezioni , instabilità , problemi rotula, apparato estensore </a:t>
          </a:r>
          <a:endParaRPr lang="en-US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B4C5CD2-58F2-49D4-A9B5-7311AAA2F9D5}" type="parTrans" cxnId="{C6E154E9-9C75-4EEC-B956-43FC203CA3B4}">
      <dgm:prSet/>
      <dgm:spPr/>
      <dgm:t>
        <a:bodyPr/>
        <a:lstStyle/>
        <a:p>
          <a:endParaRPr lang="en-US"/>
        </a:p>
      </dgm:t>
    </dgm:pt>
    <dgm:pt modelId="{7FD34BBD-51AF-4D3B-A438-0237A0FD860F}" type="sibTrans" cxnId="{C6E154E9-9C75-4EEC-B956-43FC203CA3B4}">
      <dgm:prSet/>
      <dgm:spPr/>
      <dgm:t>
        <a:bodyPr/>
        <a:lstStyle/>
        <a:p>
          <a:endParaRPr lang="en-US"/>
        </a:p>
      </dgm:t>
    </dgm:pt>
    <dgm:pt modelId="{7B81D304-4CEB-4E4A-9A90-624E72B521AE}" type="pres">
      <dgm:prSet presAssocID="{B7CA2039-DB6D-4718-9DDC-9EB00CF316AD}" presName="outerComposite" presStyleCnt="0">
        <dgm:presLayoutVars>
          <dgm:chMax val="5"/>
          <dgm:dir/>
          <dgm:resizeHandles val="exact"/>
        </dgm:presLayoutVars>
      </dgm:prSet>
      <dgm:spPr/>
    </dgm:pt>
    <dgm:pt modelId="{ACF6FABC-782B-5242-ADB6-00079CE01C53}" type="pres">
      <dgm:prSet presAssocID="{B7CA2039-DB6D-4718-9DDC-9EB00CF316AD}" presName="dummyMaxCanvas" presStyleCnt="0">
        <dgm:presLayoutVars/>
      </dgm:prSet>
      <dgm:spPr/>
    </dgm:pt>
    <dgm:pt modelId="{FACE5784-C1D4-C748-B5BD-84237282E069}" type="pres">
      <dgm:prSet presAssocID="{B7CA2039-DB6D-4718-9DDC-9EB00CF316AD}" presName="FiveNodes_1" presStyleLbl="node1" presStyleIdx="0" presStyleCnt="5" custScaleX="108716" custLinFactNeighborX="4095" custLinFactNeighborY="0">
        <dgm:presLayoutVars>
          <dgm:bulletEnabled val="1"/>
        </dgm:presLayoutVars>
      </dgm:prSet>
      <dgm:spPr/>
    </dgm:pt>
    <dgm:pt modelId="{275B63DD-E98A-A64F-9475-46BD185ED6F9}" type="pres">
      <dgm:prSet presAssocID="{B7CA2039-DB6D-4718-9DDC-9EB00CF316AD}" presName="FiveNodes_2" presStyleLbl="node1" presStyleIdx="1" presStyleCnt="5" custScaleX="109547" custScaleY="129476" custLinFactNeighborX="1736" custLinFactNeighborY="-6648">
        <dgm:presLayoutVars>
          <dgm:bulletEnabled val="1"/>
        </dgm:presLayoutVars>
      </dgm:prSet>
      <dgm:spPr/>
    </dgm:pt>
    <dgm:pt modelId="{97B5748F-1F89-A84A-92AB-53FE99A0790C}" type="pres">
      <dgm:prSet presAssocID="{B7CA2039-DB6D-4718-9DDC-9EB00CF316AD}" presName="FiveNodes_3" presStyleLbl="node1" presStyleIdx="2" presStyleCnt="5">
        <dgm:presLayoutVars>
          <dgm:bulletEnabled val="1"/>
        </dgm:presLayoutVars>
      </dgm:prSet>
      <dgm:spPr/>
    </dgm:pt>
    <dgm:pt modelId="{5B78D603-9F2B-C94F-BA97-496CE87124B9}" type="pres">
      <dgm:prSet presAssocID="{B7CA2039-DB6D-4718-9DDC-9EB00CF316AD}" presName="FiveNodes_4" presStyleLbl="node1" presStyleIdx="3" presStyleCnt="5">
        <dgm:presLayoutVars>
          <dgm:bulletEnabled val="1"/>
        </dgm:presLayoutVars>
      </dgm:prSet>
      <dgm:spPr/>
    </dgm:pt>
    <dgm:pt modelId="{EA0D2F3B-5A5D-194D-BE21-8F221F934E99}" type="pres">
      <dgm:prSet presAssocID="{B7CA2039-DB6D-4718-9DDC-9EB00CF316AD}" presName="FiveNodes_5" presStyleLbl="node1" presStyleIdx="4" presStyleCnt="5" custScaleX="92677">
        <dgm:presLayoutVars>
          <dgm:bulletEnabled val="1"/>
        </dgm:presLayoutVars>
      </dgm:prSet>
      <dgm:spPr/>
    </dgm:pt>
    <dgm:pt modelId="{797F0455-9F87-3948-8EEC-20D72D80C87B}" type="pres">
      <dgm:prSet presAssocID="{B7CA2039-DB6D-4718-9DDC-9EB00CF316AD}" presName="FiveConn_1-2" presStyleLbl="fgAccFollowNode1" presStyleIdx="0" presStyleCnt="4" custLinFactNeighborX="59982" custLinFactNeighborY="3528">
        <dgm:presLayoutVars>
          <dgm:bulletEnabled val="1"/>
        </dgm:presLayoutVars>
      </dgm:prSet>
      <dgm:spPr/>
    </dgm:pt>
    <dgm:pt modelId="{64F463AF-BDDF-7A4C-B93A-93CEC3CDB288}" type="pres">
      <dgm:prSet presAssocID="{B7CA2039-DB6D-4718-9DDC-9EB00CF316AD}" presName="FiveConn_2-3" presStyleLbl="fgAccFollowNode1" presStyleIdx="1" presStyleCnt="4">
        <dgm:presLayoutVars>
          <dgm:bulletEnabled val="1"/>
        </dgm:presLayoutVars>
      </dgm:prSet>
      <dgm:spPr/>
    </dgm:pt>
    <dgm:pt modelId="{70AB6220-04D0-D54B-AE63-D460BB01551B}" type="pres">
      <dgm:prSet presAssocID="{B7CA2039-DB6D-4718-9DDC-9EB00CF316AD}" presName="FiveConn_3-4" presStyleLbl="fgAccFollowNode1" presStyleIdx="2" presStyleCnt="4">
        <dgm:presLayoutVars>
          <dgm:bulletEnabled val="1"/>
        </dgm:presLayoutVars>
      </dgm:prSet>
      <dgm:spPr/>
    </dgm:pt>
    <dgm:pt modelId="{FFA7FD69-B103-2245-B5F8-6F4C4FE88DA1}" type="pres">
      <dgm:prSet presAssocID="{B7CA2039-DB6D-4718-9DDC-9EB00CF316AD}" presName="FiveConn_4-5" presStyleLbl="fgAccFollowNode1" presStyleIdx="3" presStyleCnt="4">
        <dgm:presLayoutVars>
          <dgm:bulletEnabled val="1"/>
        </dgm:presLayoutVars>
      </dgm:prSet>
      <dgm:spPr/>
    </dgm:pt>
    <dgm:pt modelId="{DC218066-501D-F14D-A798-80F5590F4904}" type="pres">
      <dgm:prSet presAssocID="{B7CA2039-DB6D-4718-9DDC-9EB00CF316AD}" presName="FiveNodes_1_text" presStyleLbl="node1" presStyleIdx="4" presStyleCnt="5">
        <dgm:presLayoutVars>
          <dgm:bulletEnabled val="1"/>
        </dgm:presLayoutVars>
      </dgm:prSet>
      <dgm:spPr/>
    </dgm:pt>
    <dgm:pt modelId="{507DF580-47FF-6A47-8C8F-38B34AC1DDEA}" type="pres">
      <dgm:prSet presAssocID="{B7CA2039-DB6D-4718-9DDC-9EB00CF316AD}" presName="FiveNodes_2_text" presStyleLbl="node1" presStyleIdx="4" presStyleCnt="5">
        <dgm:presLayoutVars>
          <dgm:bulletEnabled val="1"/>
        </dgm:presLayoutVars>
      </dgm:prSet>
      <dgm:spPr/>
    </dgm:pt>
    <dgm:pt modelId="{728B9D21-1EF1-9E48-A68C-66F2BF6399D2}" type="pres">
      <dgm:prSet presAssocID="{B7CA2039-DB6D-4718-9DDC-9EB00CF316AD}" presName="FiveNodes_3_text" presStyleLbl="node1" presStyleIdx="4" presStyleCnt="5">
        <dgm:presLayoutVars>
          <dgm:bulletEnabled val="1"/>
        </dgm:presLayoutVars>
      </dgm:prSet>
      <dgm:spPr/>
    </dgm:pt>
    <dgm:pt modelId="{403C8C5A-6E31-424C-872C-7F4930281FCD}" type="pres">
      <dgm:prSet presAssocID="{B7CA2039-DB6D-4718-9DDC-9EB00CF316AD}" presName="FiveNodes_4_text" presStyleLbl="node1" presStyleIdx="4" presStyleCnt="5">
        <dgm:presLayoutVars>
          <dgm:bulletEnabled val="1"/>
        </dgm:presLayoutVars>
      </dgm:prSet>
      <dgm:spPr/>
    </dgm:pt>
    <dgm:pt modelId="{008A115E-75B6-5044-B4E6-9C333E397D97}" type="pres">
      <dgm:prSet presAssocID="{B7CA2039-DB6D-4718-9DDC-9EB00CF316AD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D961D904-5C0F-473F-8240-C0097C6FF053}" srcId="{B7CA2039-DB6D-4718-9DDC-9EB00CF316AD}" destId="{92FD6511-D593-4A39-8776-BEBAF3406443}" srcOrd="3" destOrd="0" parTransId="{5B7B4C8C-F332-4B71-A4BA-3CF23AD92196}" sibTransId="{1EA4EDE1-9BE8-4DB4-AF00-6D625D40375D}"/>
    <dgm:cxn modelId="{F87CEE14-0F5B-411A-BC2B-3458D9F6D96E}" srcId="{B7CA2039-DB6D-4718-9DDC-9EB00CF316AD}" destId="{22FE489E-AAFF-41AA-9A07-111D6D24EB33}" srcOrd="1" destOrd="0" parTransId="{7B235BC2-F7DF-49B3-A328-4587AC1D487C}" sibTransId="{C814ACC6-7C05-49B4-ABA3-CF90BCEEE1E3}"/>
    <dgm:cxn modelId="{B7DEC715-4819-414D-9896-AE2B5E9A089C}" type="presOf" srcId="{B7CA2039-DB6D-4718-9DDC-9EB00CF316AD}" destId="{7B81D304-4CEB-4E4A-9A90-624E72B521AE}" srcOrd="0" destOrd="0" presId="urn:microsoft.com/office/officeart/2005/8/layout/vProcess5"/>
    <dgm:cxn modelId="{63A2DD1A-4254-1949-98E5-B9C6A182BBA9}" type="presOf" srcId="{1EA4EDE1-9BE8-4DB4-AF00-6D625D40375D}" destId="{FFA7FD69-B103-2245-B5F8-6F4C4FE88DA1}" srcOrd="0" destOrd="0" presId="urn:microsoft.com/office/officeart/2005/8/layout/vProcess5"/>
    <dgm:cxn modelId="{55A24625-6B78-F746-83F2-69C1825FFAAF}" type="presOf" srcId="{ECD5ADC2-6EC2-4D55-8C46-12E97445F5C8}" destId="{008A115E-75B6-5044-B4E6-9C333E397D97}" srcOrd="1" destOrd="0" presId="urn:microsoft.com/office/officeart/2005/8/layout/vProcess5"/>
    <dgm:cxn modelId="{0C429B35-6F36-1D43-9DCD-5B08CB703869}" type="presOf" srcId="{22FE489E-AAFF-41AA-9A07-111D6D24EB33}" destId="{507DF580-47FF-6A47-8C8F-38B34AC1DDEA}" srcOrd="1" destOrd="0" presId="urn:microsoft.com/office/officeart/2005/8/layout/vProcess5"/>
    <dgm:cxn modelId="{1D85ED43-C88C-1A43-BC05-F0CF0039B8FB}" type="presOf" srcId="{E0F3B337-A69E-4143-9C74-6A22D144C945}" destId="{FACE5784-C1D4-C748-B5BD-84237282E069}" srcOrd="0" destOrd="0" presId="urn:microsoft.com/office/officeart/2005/8/layout/vProcess5"/>
    <dgm:cxn modelId="{D8036566-D581-8A43-A0B2-C2702C5D8B95}" type="presOf" srcId="{6F75840A-473C-4A1A-9103-B867BB8DB215}" destId="{97B5748F-1F89-A84A-92AB-53FE99A0790C}" srcOrd="0" destOrd="0" presId="urn:microsoft.com/office/officeart/2005/8/layout/vProcess5"/>
    <dgm:cxn modelId="{CB012548-697B-5A4C-83A2-F105F4AF6DBB}" type="presOf" srcId="{92FD6511-D593-4A39-8776-BEBAF3406443}" destId="{5B78D603-9F2B-C94F-BA97-496CE87124B9}" srcOrd="0" destOrd="0" presId="urn:microsoft.com/office/officeart/2005/8/layout/vProcess5"/>
    <dgm:cxn modelId="{85CA146C-047D-9943-BD26-642A818BDB7E}" type="presOf" srcId="{E0F3B337-A69E-4143-9C74-6A22D144C945}" destId="{DC218066-501D-F14D-A798-80F5590F4904}" srcOrd="1" destOrd="0" presId="urn:microsoft.com/office/officeart/2005/8/layout/vProcess5"/>
    <dgm:cxn modelId="{60770475-0776-3145-94FA-0FBA7B09FE5E}" type="presOf" srcId="{6F75840A-473C-4A1A-9103-B867BB8DB215}" destId="{728B9D21-1EF1-9E48-A68C-66F2BF6399D2}" srcOrd="1" destOrd="0" presId="urn:microsoft.com/office/officeart/2005/8/layout/vProcess5"/>
    <dgm:cxn modelId="{4E91138D-D441-8E40-98EE-19D04DE11F97}" type="presOf" srcId="{1DA24DB2-D1EE-4490-9D15-8DA933EB459E}" destId="{797F0455-9F87-3948-8EEC-20D72D80C87B}" srcOrd="0" destOrd="0" presId="urn:microsoft.com/office/officeart/2005/8/layout/vProcess5"/>
    <dgm:cxn modelId="{EED3D795-EB4F-234D-8A4E-97123E1E75B8}" type="presOf" srcId="{92FD6511-D593-4A39-8776-BEBAF3406443}" destId="{403C8C5A-6E31-424C-872C-7F4930281FCD}" srcOrd="1" destOrd="0" presId="urn:microsoft.com/office/officeart/2005/8/layout/vProcess5"/>
    <dgm:cxn modelId="{68C13E9A-5708-4606-ABE4-6EF8CE42A463}" srcId="{B7CA2039-DB6D-4718-9DDC-9EB00CF316AD}" destId="{E0F3B337-A69E-4143-9C74-6A22D144C945}" srcOrd="0" destOrd="0" parTransId="{9547D97D-F943-4924-ACB4-8F80975E4564}" sibTransId="{1DA24DB2-D1EE-4490-9D15-8DA933EB459E}"/>
    <dgm:cxn modelId="{DE0193A3-2073-EF46-949D-8D3425564BF7}" type="presOf" srcId="{ECD5ADC2-6EC2-4D55-8C46-12E97445F5C8}" destId="{EA0D2F3B-5A5D-194D-BE21-8F221F934E99}" srcOrd="0" destOrd="0" presId="urn:microsoft.com/office/officeart/2005/8/layout/vProcess5"/>
    <dgm:cxn modelId="{ED7619A6-BA67-3545-928E-D88BB4092904}" type="presOf" srcId="{22FE489E-AAFF-41AA-9A07-111D6D24EB33}" destId="{275B63DD-E98A-A64F-9475-46BD185ED6F9}" srcOrd="0" destOrd="0" presId="urn:microsoft.com/office/officeart/2005/8/layout/vProcess5"/>
    <dgm:cxn modelId="{B870AFC3-9523-C049-A2E4-39BAC29DF729}" type="presOf" srcId="{66BAA065-4E60-4171-B8D9-5EA8186F7D17}" destId="{70AB6220-04D0-D54B-AE63-D460BB01551B}" srcOrd="0" destOrd="0" presId="urn:microsoft.com/office/officeart/2005/8/layout/vProcess5"/>
    <dgm:cxn modelId="{A7F384DE-95C5-4EDE-AD7E-F58BF4E39B11}" srcId="{B7CA2039-DB6D-4718-9DDC-9EB00CF316AD}" destId="{6F75840A-473C-4A1A-9103-B867BB8DB215}" srcOrd="2" destOrd="0" parTransId="{683344AF-AEEB-435D-A37C-85430E6662A6}" sibTransId="{66BAA065-4E60-4171-B8D9-5EA8186F7D17}"/>
    <dgm:cxn modelId="{1D0C21E9-8BB3-0A40-BC75-C2D564339E4D}" type="presOf" srcId="{C814ACC6-7C05-49B4-ABA3-CF90BCEEE1E3}" destId="{64F463AF-BDDF-7A4C-B93A-93CEC3CDB288}" srcOrd="0" destOrd="0" presId="urn:microsoft.com/office/officeart/2005/8/layout/vProcess5"/>
    <dgm:cxn modelId="{C6E154E9-9C75-4EEC-B956-43FC203CA3B4}" srcId="{B7CA2039-DB6D-4718-9DDC-9EB00CF316AD}" destId="{ECD5ADC2-6EC2-4D55-8C46-12E97445F5C8}" srcOrd="4" destOrd="0" parTransId="{3B4C5CD2-58F2-49D4-A9B5-7311AAA2F9D5}" sibTransId="{7FD34BBD-51AF-4D3B-A438-0237A0FD860F}"/>
    <dgm:cxn modelId="{5EA8AD4D-6DCE-4441-8538-62AFB9888BAC}" type="presParOf" srcId="{7B81D304-4CEB-4E4A-9A90-624E72B521AE}" destId="{ACF6FABC-782B-5242-ADB6-00079CE01C53}" srcOrd="0" destOrd="0" presId="urn:microsoft.com/office/officeart/2005/8/layout/vProcess5"/>
    <dgm:cxn modelId="{5CE04DCE-9F6C-A64C-A9E5-0A8381A56E7B}" type="presParOf" srcId="{7B81D304-4CEB-4E4A-9A90-624E72B521AE}" destId="{FACE5784-C1D4-C748-B5BD-84237282E069}" srcOrd="1" destOrd="0" presId="urn:microsoft.com/office/officeart/2005/8/layout/vProcess5"/>
    <dgm:cxn modelId="{30ECDA81-C401-FA46-B7FA-DC24CEF21160}" type="presParOf" srcId="{7B81D304-4CEB-4E4A-9A90-624E72B521AE}" destId="{275B63DD-E98A-A64F-9475-46BD185ED6F9}" srcOrd="2" destOrd="0" presId="urn:microsoft.com/office/officeart/2005/8/layout/vProcess5"/>
    <dgm:cxn modelId="{526F48B5-1B96-A74B-A8E7-27C5FEB1FE39}" type="presParOf" srcId="{7B81D304-4CEB-4E4A-9A90-624E72B521AE}" destId="{97B5748F-1F89-A84A-92AB-53FE99A0790C}" srcOrd="3" destOrd="0" presId="urn:microsoft.com/office/officeart/2005/8/layout/vProcess5"/>
    <dgm:cxn modelId="{16E82B3C-C8AD-5743-B438-2B69790B5D12}" type="presParOf" srcId="{7B81D304-4CEB-4E4A-9A90-624E72B521AE}" destId="{5B78D603-9F2B-C94F-BA97-496CE87124B9}" srcOrd="4" destOrd="0" presId="urn:microsoft.com/office/officeart/2005/8/layout/vProcess5"/>
    <dgm:cxn modelId="{A7BE3696-A369-3840-9840-6BAD2A5DA0CC}" type="presParOf" srcId="{7B81D304-4CEB-4E4A-9A90-624E72B521AE}" destId="{EA0D2F3B-5A5D-194D-BE21-8F221F934E99}" srcOrd="5" destOrd="0" presId="urn:microsoft.com/office/officeart/2005/8/layout/vProcess5"/>
    <dgm:cxn modelId="{5517820D-0EDE-8E4A-805C-48A977A32296}" type="presParOf" srcId="{7B81D304-4CEB-4E4A-9A90-624E72B521AE}" destId="{797F0455-9F87-3948-8EEC-20D72D80C87B}" srcOrd="6" destOrd="0" presId="urn:microsoft.com/office/officeart/2005/8/layout/vProcess5"/>
    <dgm:cxn modelId="{67B60F1E-D4F2-CA48-942B-5B471BA3611B}" type="presParOf" srcId="{7B81D304-4CEB-4E4A-9A90-624E72B521AE}" destId="{64F463AF-BDDF-7A4C-B93A-93CEC3CDB288}" srcOrd="7" destOrd="0" presId="urn:microsoft.com/office/officeart/2005/8/layout/vProcess5"/>
    <dgm:cxn modelId="{EC1F1BCA-3EAB-7546-A404-0C5ACE7E56B1}" type="presParOf" srcId="{7B81D304-4CEB-4E4A-9A90-624E72B521AE}" destId="{70AB6220-04D0-D54B-AE63-D460BB01551B}" srcOrd="8" destOrd="0" presId="urn:microsoft.com/office/officeart/2005/8/layout/vProcess5"/>
    <dgm:cxn modelId="{0F8A3AD3-0BFB-024E-8F9A-D66470D69D06}" type="presParOf" srcId="{7B81D304-4CEB-4E4A-9A90-624E72B521AE}" destId="{FFA7FD69-B103-2245-B5F8-6F4C4FE88DA1}" srcOrd="9" destOrd="0" presId="urn:microsoft.com/office/officeart/2005/8/layout/vProcess5"/>
    <dgm:cxn modelId="{0B1DE71C-17DF-FF48-8CC0-F98A26C94BE8}" type="presParOf" srcId="{7B81D304-4CEB-4E4A-9A90-624E72B521AE}" destId="{DC218066-501D-F14D-A798-80F5590F4904}" srcOrd="10" destOrd="0" presId="urn:microsoft.com/office/officeart/2005/8/layout/vProcess5"/>
    <dgm:cxn modelId="{1583E241-F6EE-1E4A-ABDF-639D65E12D77}" type="presParOf" srcId="{7B81D304-4CEB-4E4A-9A90-624E72B521AE}" destId="{507DF580-47FF-6A47-8C8F-38B34AC1DDEA}" srcOrd="11" destOrd="0" presId="urn:microsoft.com/office/officeart/2005/8/layout/vProcess5"/>
    <dgm:cxn modelId="{09D3BACC-4CDD-DF46-9AA4-C37544FC3E7F}" type="presParOf" srcId="{7B81D304-4CEB-4E4A-9A90-624E72B521AE}" destId="{728B9D21-1EF1-9E48-A68C-66F2BF6399D2}" srcOrd="12" destOrd="0" presId="urn:microsoft.com/office/officeart/2005/8/layout/vProcess5"/>
    <dgm:cxn modelId="{D03015B8-D673-2646-BFCE-6D8AEB459B30}" type="presParOf" srcId="{7B81D304-4CEB-4E4A-9A90-624E72B521AE}" destId="{403C8C5A-6E31-424C-872C-7F4930281FCD}" srcOrd="13" destOrd="0" presId="urn:microsoft.com/office/officeart/2005/8/layout/vProcess5"/>
    <dgm:cxn modelId="{EBEA0DCC-0046-2845-933C-2850CB4E3798}" type="presParOf" srcId="{7B81D304-4CEB-4E4A-9A90-624E72B521AE}" destId="{008A115E-75B6-5044-B4E6-9C333E397D97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CE5784-C1D4-C748-B5BD-84237282E069}">
      <dsp:nvSpPr>
        <dsp:cNvPr id="0" name=""/>
        <dsp:cNvSpPr/>
      </dsp:nvSpPr>
      <dsp:spPr>
        <a:xfrm>
          <a:off x="179871" y="0"/>
          <a:ext cx="10206084" cy="9591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Tassi di insoddisfazione dopo PTG varia dal 10 al 30% </a:t>
          </a:r>
          <a:endParaRPr lang="en-US" sz="20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7963" y="28092"/>
        <a:ext cx="8963799" cy="902944"/>
      </dsp:txXfrm>
    </dsp:sp>
    <dsp:sp modelId="{275B63DD-E98A-A64F-9475-46BD185ED6F9}">
      <dsp:nvSpPr>
        <dsp:cNvPr id="0" name=""/>
        <dsp:cNvSpPr/>
      </dsp:nvSpPr>
      <dsp:spPr>
        <a:xfrm>
          <a:off x="620445" y="887221"/>
          <a:ext cx="10284097" cy="12418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Uno studio su 73 </a:t>
          </a:r>
          <a:r>
            <a:rPr lang="it-IT" sz="1600" kern="12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paz</a:t>
          </a:r>
          <a:r>
            <a:rPr lang="it-IT" sz="16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ha riportato una prevalenza di dolore anteriore postoperatorio intorno al 9% , con insorgenza media a circa 5 mesi dall’intervento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i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Dolore anteriore di ginocchio dopo intervento di PTG : studio su popolazione di pazienti con protesi ginocchio bilaterali, « G. Zocco et al . 18.4.2023 G.I.O.T</a:t>
          </a:r>
          <a:r>
            <a:rPr lang="it-IT" sz="16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en-US" sz="16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56817" y="923593"/>
        <a:ext cx="8760432" cy="1169096"/>
      </dsp:txXfrm>
    </dsp:sp>
    <dsp:sp modelId="{97B5748F-1F89-A84A-92AB-53FE99A0790C}">
      <dsp:nvSpPr>
        <dsp:cNvPr id="0" name=""/>
        <dsp:cNvSpPr/>
      </dsp:nvSpPr>
      <dsp:spPr>
        <a:xfrm>
          <a:off x="1606641" y="2184680"/>
          <a:ext cx="9387840" cy="9591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4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Il dolore postoperatorio </a:t>
          </a:r>
          <a:r>
            <a:rPr lang="it-IT" sz="1800" kern="12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puo’</a:t>
          </a:r>
          <a:r>
            <a:rPr lang="it-IT" sz="18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esser lieve o moderato , ma in alcuni casi </a:t>
          </a:r>
          <a:r>
            <a:rPr lang="it-IT" sz="1800" kern="12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puo’</a:t>
          </a:r>
          <a:r>
            <a:rPr lang="it-IT" sz="18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persistere e diventare cronico , influenzando negativamente la riabilitazione e la qualità di vita </a:t>
          </a:r>
          <a:endParaRPr lang="en-US" sz="1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34733" y="2212772"/>
        <a:ext cx="8007182" cy="902944"/>
      </dsp:txXfrm>
    </dsp:sp>
    <dsp:sp modelId="{5B78D603-9F2B-C94F-BA97-496CE87124B9}">
      <dsp:nvSpPr>
        <dsp:cNvPr id="0" name=""/>
        <dsp:cNvSpPr/>
      </dsp:nvSpPr>
      <dsp:spPr>
        <a:xfrm>
          <a:off x="2307681" y="3277020"/>
          <a:ext cx="9387840" cy="9591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5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FR per dolore residuo sono : sesso femminile , Età giovane , ansia e depressione preoperatoria</a:t>
          </a:r>
          <a:endParaRPr lang="en-US" sz="20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35773" y="3305112"/>
        <a:ext cx="8007182" cy="902944"/>
      </dsp:txXfrm>
    </dsp:sp>
    <dsp:sp modelId="{EA0D2F3B-5A5D-194D-BE21-8F221F934E99}">
      <dsp:nvSpPr>
        <dsp:cNvPr id="0" name=""/>
        <dsp:cNvSpPr/>
      </dsp:nvSpPr>
      <dsp:spPr>
        <a:xfrm>
          <a:off x="3352456" y="4369360"/>
          <a:ext cx="8700368" cy="9591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6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threePt" dir="t"/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Cause di dolore persistente : mobilizzazione della protesi , infezioni , instabilità , problemi rotula, apparato estensore </a:t>
          </a:r>
          <a:endParaRPr lang="en-US" sz="22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80548" y="4397452"/>
        <a:ext cx="7416702" cy="902944"/>
      </dsp:txXfrm>
    </dsp:sp>
    <dsp:sp modelId="{797F0455-9F87-3948-8EEC-20D72D80C87B}">
      <dsp:nvSpPr>
        <dsp:cNvPr id="0" name=""/>
        <dsp:cNvSpPr/>
      </dsp:nvSpPr>
      <dsp:spPr>
        <a:xfrm>
          <a:off x="9342915" y="722691"/>
          <a:ext cx="623433" cy="62343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9483187" y="722691"/>
        <a:ext cx="342889" cy="469133"/>
      </dsp:txXfrm>
    </dsp:sp>
    <dsp:sp modelId="{64F463AF-BDDF-7A4C-B93A-93CEC3CDB288}">
      <dsp:nvSpPr>
        <dsp:cNvPr id="0" name=""/>
        <dsp:cNvSpPr/>
      </dsp:nvSpPr>
      <dsp:spPr>
        <a:xfrm>
          <a:off x="9670007" y="1793036"/>
          <a:ext cx="623433" cy="623433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9810279" y="1793036"/>
        <a:ext cx="342889" cy="469133"/>
      </dsp:txXfrm>
    </dsp:sp>
    <dsp:sp modelId="{70AB6220-04D0-D54B-AE63-D460BB01551B}">
      <dsp:nvSpPr>
        <dsp:cNvPr id="0" name=""/>
        <dsp:cNvSpPr/>
      </dsp:nvSpPr>
      <dsp:spPr>
        <a:xfrm>
          <a:off x="10371047" y="2869391"/>
          <a:ext cx="623433" cy="623433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10511319" y="2869391"/>
        <a:ext cx="342889" cy="469133"/>
      </dsp:txXfrm>
    </dsp:sp>
    <dsp:sp modelId="{FFA7FD69-B103-2245-B5F8-6F4C4FE88DA1}">
      <dsp:nvSpPr>
        <dsp:cNvPr id="0" name=""/>
        <dsp:cNvSpPr/>
      </dsp:nvSpPr>
      <dsp:spPr>
        <a:xfrm>
          <a:off x="11072087" y="3972388"/>
          <a:ext cx="623433" cy="623433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11212359" y="3972388"/>
        <a:ext cx="342889" cy="4691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B6DEAC-93BB-3F42-8108-0AE2DB388F91}" type="datetimeFigureOut">
              <a:rPr lang="it-IT" smtClean="0"/>
              <a:t>26/05/2025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27308-E1AA-7F40-9EFA-0AA8BF74B4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4098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Benvenuti , oggi parleremo di un tema chiave per la nostra pratica clinica : il controllo del dolore nel ginocchio , una delle sedi </a:t>
            </a:r>
            <a:r>
              <a:rPr lang="it-IT" dirty="0" err="1"/>
              <a:t>piu</a:t>
            </a:r>
            <a:r>
              <a:rPr lang="it-IT" dirty="0"/>
              <a:t> problematiche per lo sviluppo di dolore cronico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20274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Il blocco del </a:t>
            </a:r>
            <a:r>
              <a:rPr lang="it-IT" dirty="0" err="1"/>
              <a:t>canae</a:t>
            </a:r>
            <a:r>
              <a:rPr lang="it-IT" dirty="0"/>
              <a:t> degli adduttori ha effetti analgesici limitati al comparto anteromediale del ginocchio e lascia scoperti i compartimenti laterali e posteriori per questo va associato con LIA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6805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A2CPS è un iniziativa di ricerca finanziata dal national </a:t>
            </a:r>
            <a:r>
              <a:rPr lang="it-IT" dirty="0" err="1"/>
              <a:t>istitute</a:t>
            </a:r>
            <a:r>
              <a:rPr lang="it-IT" dirty="0"/>
              <a:t> of health negli stati </a:t>
            </a:r>
            <a:r>
              <a:rPr lang="it-IT" dirty="0" err="1"/>
              <a:t>unitifinalizzata</a:t>
            </a:r>
            <a:r>
              <a:rPr lang="it-IT" dirty="0"/>
              <a:t> a comprendere e prevenire la transizione del dolore da </a:t>
            </a:r>
            <a:r>
              <a:rPr lang="it-IT" dirty="0" err="1"/>
              <a:t>cuto</a:t>
            </a:r>
            <a:r>
              <a:rPr lang="it-IT" dirty="0"/>
              <a:t> a cronico . Questo progetto mira a identificare biomarcatori oggettivi che possano prevedere la </a:t>
            </a:r>
            <a:r>
              <a:rPr lang="it-IT" dirty="0" err="1"/>
              <a:t>probabilita</a:t>
            </a:r>
            <a:r>
              <a:rPr lang="it-IT" dirty="0"/>
              <a:t> che un paziente sviluppi dolore cornico dopo intervento. Questo è uno studio longitudinale che coinvolge oltre 3600 </a:t>
            </a:r>
            <a:r>
              <a:rPr lang="it-IT" dirty="0" err="1"/>
              <a:t>paz</a:t>
            </a:r>
            <a:r>
              <a:rPr lang="it-IT" dirty="0"/>
              <a:t> e li monitora per 6 mesi attraverso : imaging cerebrale , esami molecolari , test sensoriali quantitativi per misurare il dolore, valutazioni psicologiche e comportamentali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TPS sono </a:t>
            </a:r>
            <a:r>
              <a:rPr lang="it-IT" dirty="0" err="1"/>
              <a:t>realta</a:t>
            </a:r>
            <a:r>
              <a:rPr lang="it-IT" dirty="0"/>
              <a:t> promettenti in </a:t>
            </a:r>
            <a:r>
              <a:rPr lang="it-IT" dirty="0" err="1"/>
              <a:t>finlandia</a:t>
            </a:r>
            <a:r>
              <a:rPr lang="it-IT" dirty="0"/>
              <a:t> e </a:t>
            </a:r>
            <a:r>
              <a:rPr lang="it-IT" dirty="0" err="1"/>
              <a:t>canada</a:t>
            </a:r>
            <a:r>
              <a:rPr lang="it-IT" dirty="0"/>
              <a:t> (non in Europa) servizi che offrono un approccio multidisciplinare nella gestione del dolore postoperatorio persistente e riducono la dipendenza da oppioidi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50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5695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13556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Ogni </a:t>
            </a:r>
            <a:r>
              <a:rPr lang="it-IT" dirty="0" err="1"/>
              <a:t>paz</a:t>
            </a:r>
            <a:r>
              <a:rPr lang="it-IT" dirty="0"/>
              <a:t> merita una strategia personalizzata , che integra farmaci , tecniche interventistiche , riabilitazione e supporto psicologico . –questa integrazione di tecniche terapeutiche massimizza l’efficacia e ne minimizza gli effetti collaterali . In questo modo si crea un percorso coerente e centrato sul paziente . Ricordiamoci che il dolore cronico è un esperienza complessa che richiede empatia , competenza e visione d’</a:t>
            </a:r>
            <a:r>
              <a:rPr lang="it-IT" dirty="0" err="1"/>
              <a:t>iniseme</a:t>
            </a:r>
            <a:r>
              <a:rPr lang="it-IT" dirty="0"/>
              <a:t>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53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6495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Questa review evidenzia come l’analgesia multimodale fatta di associazioni farmacologiche e di tecniche riduco gli effetti collaterali , in particolare degli oppioidi, </a:t>
            </a:r>
            <a:r>
              <a:rPr lang="it-IT" dirty="0" err="1"/>
              <a:t>Qio</a:t>
            </a:r>
            <a:r>
              <a:rPr lang="it-IT" dirty="0"/>
              <a:t> vengono analizzati i trattamenti farmacologici comuni per l’analgesia multimodale  tra cui i </a:t>
            </a:r>
            <a:r>
              <a:rPr lang="it-IT" dirty="0" err="1"/>
              <a:t>gabapentinoidi</a:t>
            </a:r>
            <a:r>
              <a:rPr lang="it-IT" dirty="0"/>
              <a:t>, gli oppioidi , agonisti alfa-2, </a:t>
            </a:r>
            <a:r>
              <a:rPr lang="it-IT" dirty="0" err="1"/>
              <a:t>ketamina</a:t>
            </a:r>
            <a:r>
              <a:rPr lang="it-IT" dirty="0"/>
              <a:t> , FANS, corticosteroidi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57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3828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Leonardo da Vinci, </a:t>
            </a:r>
            <a:r>
              <a:rPr lang="it-IT" i="1" dirty="0"/>
              <a:t>Ritratto di Lisa Gherardini, sposa di Francesco del Giocondo</a:t>
            </a:r>
            <a:r>
              <a:rPr lang="it-IT" dirty="0"/>
              <a:t>, Detta</a:t>
            </a:r>
            <a:r>
              <a:rPr lang="it-IT" i="1" dirty="0"/>
              <a:t> Monna Lisa</a:t>
            </a:r>
            <a:r>
              <a:rPr lang="it-IT" dirty="0"/>
              <a:t> o</a:t>
            </a:r>
            <a:r>
              <a:rPr lang="it-IT" i="1" dirty="0"/>
              <a:t> La Giocond</a:t>
            </a:r>
            <a:r>
              <a:rPr lang="it-IT" dirty="0"/>
              <a:t>a, 1503 - 1519 ca., Olio su tavola di legno di pioppo, 77 x 53 cm, Parigi, Musée </a:t>
            </a:r>
            <a:r>
              <a:rPr lang="it-IT" dirty="0" err="1"/>
              <a:t>du</a:t>
            </a:r>
            <a:r>
              <a:rPr lang="it-IT" dirty="0"/>
              <a:t> Louvre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1935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defTabSz="584200" rtl="0"/>
            <a:r>
              <a:rPr lang="it-IT" dirty="0"/>
              <a:t>Alterazioni strutturali : alterazioni nella conduzione del segnale come la FOSFORILAZIONE di un canale ionico che riduce la soglia di attivazione </a:t>
            </a:r>
          </a:p>
          <a:p>
            <a:pPr algn="l" defTabSz="584200" rtl="0"/>
            <a:r>
              <a:rPr lang="it-IT" dirty="0"/>
              <a:t>Alterazioni strutturali sono fenomeni di </a:t>
            </a:r>
            <a:r>
              <a:rPr lang="it-IT" dirty="0" err="1"/>
              <a:t>plasticita</a:t>
            </a:r>
            <a:r>
              <a:rPr lang="it-IT" dirty="0"/>
              <a:t> </a:t>
            </a:r>
            <a:r>
              <a:rPr lang="it-IT" dirty="0" err="1"/>
              <a:t>cioe</a:t>
            </a:r>
            <a:r>
              <a:rPr lang="it-IT" dirty="0"/>
              <a:t> riduzione del </a:t>
            </a:r>
            <a:r>
              <a:rPr lang="it-IT" dirty="0" err="1"/>
              <a:t>nuemro</a:t>
            </a:r>
            <a:r>
              <a:rPr lang="it-IT" dirty="0"/>
              <a:t> di sinapsi e morte degli interneuroni inibitori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6BD394-404F-A84D-8A3C-BF30A5514E4C}" type="slidenum">
              <a:rPr lang="it-IT" smtClean="0"/>
              <a:pPr>
                <a:defRPr/>
              </a:pPr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2838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L’approccio multimodale si basa sull’integrazione di </a:t>
            </a:r>
            <a:r>
              <a:rPr lang="it-IT" dirty="0" err="1"/>
              <a:t>piu</a:t>
            </a:r>
            <a:r>
              <a:rPr lang="it-IT" dirty="0"/>
              <a:t> strumenti terapeutici, che agendo su diversi meccanismi del dolore , riducono gli effetti avversi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2865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Esperienza multisensoriale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7117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1962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8417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1339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F27308-E1AA-7F40-9EFA-0AA8BF74B408}" type="slidenum">
              <a:rPr lang="it-IT" smtClean="0"/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9821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Rifless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/>
          </p:cNvSpPr>
          <p:nvPr>
            <p:ph type="title"/>
          </p:nvPr>
        </p:nvSpPr>
        <p:spPr>
          <a:xfrm>
            <a:off x="595312" y="1071562"/>
            <a:ext cx="5500688" cy="2321719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4922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922">
                <a:solidFill>
                  <a:srgbClr val="FFFFFF"/>
                </a:solidFill>
              </a:rPr>
              <a:t>Titolo Testo</a:t>
            </a:r>
          </a:p>
        </p:txBody>
      </p:sp>
      <p:sp>
        <p:nvSpPr>
          <p:cNvPr id="29" name="Shape 29"/>
          <p:cNvSpPr>
            <a:spLocks noGrp="1"/>
          </p:cNvSpPr>
          <p:nvPr>
            <p:ph type="body" idx="1"/>
          </p:nvPr>
        </p:nvSpPr>
        <p:spPr>
          <a:xfrm>
            <a:off x="595312" y="3446859"/>
            <a:ext cx="5500688" cy="2321719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None/>
              <a:defRPr sz="2391"/>
            </a:lvl1pPr>
            <a:lvl2pPr marL="0" indent="0" algn="ctr">
              <a:spcBef>
                <a:spcPts val="0"/>
              </a:spcBef>
              <a:buSzTx/>
              <a:buNone/>
              <a:defRPr sz="2391"/>
            </a:lvl2pPr>
            <a:lvl3pPr marL="0" indent="0" algn="ctr">
              <a:spcBef>
                <a:spcPts val="0"/>
              </a:spcBef>
              <a:buSzTx/>
              <a:buNone/>
              <a:defRPr sz="2391"/>
            </a:lvl3pPr>
            <a:lvl4pPr marL="0" indent="0" algn="ctr">
              <a:spcBef>
                <a:spcPts val="0"/>
              </a:spcBef>
              <a:buSzTx/>
              <a:buNone/>
              <a:defRPr sz="2391"/>
            </a:lvl4pPr>
            <a:lvl5pPr marL="0" indent="0" algn="ctr">
              <a:spcBef>
                <a:spcPts val="0"/>
              </a:spcBef>
              <a:buSzTx/>
              <a:buNone/>
              <a:defRPr sz="2391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391">
                <a:solidFill>
                  <a:srgbClr val="FFFFFF"/>
                </a:solidFill>
              </a:rPr>
              <a:t>Corpo livello uno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391">
                <a:solidFill>
                  <a:srgbClr val="FFFFFF"/>
                </a:solidFill>
              </a:rPr>
              <a:t>Corpo livello due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391">
                <a:solidFill>
                  <a:srgbClr val="FFFFFF"/>
                </a:solidFill>
              </a:rPr>
              <a:t>Corpo livello tre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391">
                <a:solidFill>
                  <a:srgbClr val="FFFFFF"/>
                </a:solidFill>
              </a:rPr>
              <a:t>Corpo livello quattro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391">
                <a:solidFill>
                  <a:srgbClr val="FFFFFF"/>
                </a:solidFill>
              </a:rPr>
              <a:t>Livello 5</a:t>
            </a:r>
          </a:p>
        </p:txBody>
      </p:sp>
    </p:spTree>
    <p:extLst>
      <p:ext uri="{BB962C8B-B14F-4D97-AF65-F5344CB8AC3E}">
        <p14:creationId xmlns:p14="http://schemas.microsoft.com/office/powerpoint/2010/main" val="1083983613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96850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  <p:sldLayoutId id="2147483669" r:id="rId18"/>
    <p:sldLayoutId id="2147483670" r:id="rId19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8">
            <a:extLst>
              <a:ext uri="{FF2B5EF4-FFF2-40B4-BE49-F238E27FC236}">
                <a16:creationId xmlns:a16="http://schemas.microsoft.com/office/drawing/2014/main" id="{A7244538-290E-40DA-A93A-14BB3E6CF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1999" cy="45437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D44C2DDD-1610-9A71-CB45-E78B55E5C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0526" y="289277"/>
            <a:ext cx="6512960" cy="1643432"/>
          </a:xfrm>
          <a:noFill/>
          <a:ln w="19050">
            <a:noFill/>
            <a:prstDash val="dash"/>
          </a:ln>
        </p:spPr>
        <p:txBody>
          <a:bodyPr>
            <a:normAutofit/>
          </a:bodyPr>
          <a:lstStyle/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36° CORSO DI AGGIORNAMENTO IN MEDICINA FISICA E RIABILITATIVA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E823FA-95EA-1AB8-6727-083EBA551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79015" y="2091574"/>
            <a:ext cx="6814472" cy="4849553"/>
          </a:xfrm>
          <a:noFill/>
          <a:ln w="19050">
            <a:noFill/>
            <a:prstDash val="dash"/>
          </a:ln>
        </p:spPr>
        <p:txBody>
          <a:bodyPr>
            <a:normAutofit/>
          </a:bodyPr>
          <a:lstStyle/>
          <a:p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Approccio Clinico e Riabilitativo alle patologie del ginocchio </a:t>
            </a: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800" b="1" dirty="0">
                <a:latin typeface="Arial" panose="020B0604020202020204" pitchFamily="34" charset="0"/>
                <a:cs typeface="Arial" panose="020B0604020202020204" pitchFamily="34" charset="0"/>
              </a:rPr>
              <a:t>IL CONTROLLO DEL DOLORE : APPROCCIO MULTIMODALE</a:t>
            </a: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D.ssa</a:t>
            </a:r>
            <a:r>
              <a:rPr lang="it-IT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Mariada</a:t>
            </a:r>
            <a:r>
              <a:rPr lang="it-IT" sz="2800" i="1" dirty="0">
                <a:latin typeface="Arial" panose="020B0604020202020204" pitchFamily="34" charset="0"/>
                <a:cs typeface="Arial" panose="020B0604020202020204" pitchFamily="34" charset="0"/>
              </a:rPr>
              <a:t> Perrone </a:t>
            </a: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Anestesia ,Rianimazione e Terapia del Dolore</a:t>
            </a:r>
          </a:p>
          <a:p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Ospedale Vito Fazzi (Lecce) </a:t>
            </a:r>
          </a:p>
          <a:p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Istituto Ortopedico Rizzoli (Bologna) fino a marzo 2025</a:t>
            </a: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 useBgFill="1">
        <p:nvSpPr>
          <p:cNvPr id="15" name="Rectangle 10">
            <a:extLst>
              <a:ext uri="{FF2B5EF4-FFF2-40B4-BE49-F238E27FC236}">
                <a16:creationId xmlns:a16="http://schemas.microsoft.com/office/drawing/2014/main" id="{AB1DF3B3-9DBC-445D-AE4E-A62E5A9B85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96638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page1image12211488">
            <a:extLst>
              <a:ext uri="{FF2B5EF4-FFF2-40B4-BE49-F238E27FC236}">
                <a16:creationId xmlns:a16="http://schemas.microsoft.com/office/drawing/2014/main" id="{810BD0C4-3511-D9E8-6AA2-E7B7B9B804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8" r="-2" b="10967"/>
          <a:stretch/>
        </p:blipFill>
        <p:spPr bwMode="auto">
          <a:xfrm>
            <a:off x="-4" y="10"/>
            <a:ext cx="465429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51F80E8-0CAC-410E-B59A-29FDDC357E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46782" y="-1"/>
            <a:ext cx="4245218" cy="53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54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30976CB-3C89-38C6-ABF6-DBBC1C7BD1A1}"/>
              </a:ext>
            </a:extLst>
          </p:cNvPr>
          <p:cNvSpPr txBox="1"/>
          <p:nvPr/>
        </p:nvSpPr>
        <p:spPr>
          <a:xfrm>
            <a:off x="173420" y="973242"/>
            <a:ext cx="11845159" cy="539737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91440">
              <a:lnSpc>
                <a:spcPct val="100000"/>
              </a:lnSpc>
              <a:spcBef>
                <a:spcPts val="200"/>
              </a:spcBef>
            </a:pP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LA</a:t>
            </a:r>
            <a:r>
              <a:rPr lang="it-IT" sz="3600" spc="-12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spc="-10" dirty="0">
                <a:solidFill>
                  <a:schemeClr val="bg1"/>
                </a:solidFill>
                <a:latin typeface="Arial"/>
                <a:cs typeface="Arial"/>
              </a:rPr>
              <a:t>STAMPA</a:t>
            </a:r>
            <a:endParaRPr lang="it-IT" sz="3600" dirty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lang="it-IT" sz="36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91440" marR="811530">
              <a:lnSpc>
                <a:spcPts val="2400"/>
              </a:lnSpc>
            </a:pP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Dolore</a:t>
            </a:r>
            <a:r>
              <a:rPr lang="it-IT" sz="3600" spc="-1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cronico,</a:t>
            </a:r>
            <a:r>
              <a:rPr lang="it-IT" sz="3600" spc="-1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l’epidemia</a:t>
            </a:r>
            <a:r>
              <a:rPr lang="it-IT" sz="3600" spc="-1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spc="-25" dirty="0">
                <a:solidFill>
                  <a:schemeClr val="bg1"/>
                </a:solidFill>
                <a:latin typeface="Arial"/>
                <a:cs typeface="Arial"/>
              </a:rPr>
              <a:t>che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l’Italia</a:t>
            </a:r>
            <a:r>
              <a:rPr lang="it-IT" sz="3600" spc="-1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non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riesce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a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spc="-10" dirty="0">
                <a:solidFill>
                  <a:schemeClr val="bg1"/>
                </a:solidFill>
                <a:latin typeface="Arial"/>
                <a:cs typeface="Arial"/>
              </a:rPr>
              <a:t>curare</a:t>
            </a:r>
          </a:p>
          <a:p>
            <a:pPr marL="91440" marR="811530">
              <a:lnSpc>
                <a:spcPts val="2400"/>
              </a:lnSpc>
            </a:pPr>
            <a:endParaRPr lang="it-IT" sz="36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91440">
              <a:lnSpc>
                <a:spcPts val="2145"/>
              </a:lnSpc>
              <a:tabLst>
                <a:tab pos="2070100" algn="l"/>
              </a:tabLst>
            </a:pP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E’</a:t>
            </a:r>
            <a:r>
              <a:rPr lang="it-IT" sz="3600" spc="-9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spc="-10" dirty="0">
                <a:solidFill>
                  <a:schemeClr val="bg1"/>
                </a:solidFill>
                <a:latin typeface="Arial"/>
                <a:cs typeface="Arial"/>
              </a:rPr>
              <a:t>un’epidemia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	invisibile</a:t>
            </a:r>
            <a:r>
              <a:rPr lang="it-IT" sz="3600" spc="-2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e</a:t>
            </a:r>
            <a:r>
              <a:rPr lang="it-IT" sz="3600" spc="-1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dove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spc="-50" dirty="0">
                <a:solidFill>
                  <a:schemeClr val="bg1"/>
                </a:solidFill>
                <a:latin typeface="Arial"/>
                <a:cs typeface="Arial"/>
              </a:rPr>
              <a:t>è</a:t>
            </a:r>
            <a:endParaRPr lang="it-IT" sz="36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91440" marR="111125">
              <a:lnSpc>
                <a:spcPct val="90000"/>
              </a:lnSpc>
              <a:spcBef>
                <a:spcPts val="145"/>
              </a:spcBef>
            </a:pP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riconosciuta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è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mal curata: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in </a:t>
            </a:r>
            <a:r>
              <a:rPr lang="it-IT" sz="3600" spc="-10" dirty="0">
                <a:solidFill>
                  <a:schemeClr val="bg1"/>
                </a:solidFill>
                <a:latin typeface="Arial"/>
                <a:cs typeface="Arial"/>
              </a:rPr>
              <a:t>Italia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sono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circa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12 milioni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di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persone </a:t>
            </a:r>
            <a:r>
              <a:rPr lang="it-IT" sz="3600" spc="-25" dirty="0">
                <a:solidFill>
                  <a:schemeClr val="bg1"/>
                </a:solidFill>
                <a:latin typeface="Arial"/>
                <a:cs typeface="Arial"/>
              </a:rPr>
              <a:t>con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punte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fra gli over</a:t>
            </a:r>
            <a:r>
              <a:rPr lang="it-IT" sz="3600" spc="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65 e </a:t>
            </a:r>
            <a:r>
              <a:rPr lang="it-IT" sz="3600" spc="-25" dirty="0">
                <a:solidFill>
                  <a:schemeClr val="bg1"/>
                </a:solidFill>
                <a:latin typeface="Arial"/>
                <a:cs typeface="Arial"/>
              </a:rPr>
              <a:t>una</a:t>
            </a:r>
            <a:r>
              <a:rPr lang="it-IT" sz="3600" spc="55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presenza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più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rilevante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tra </a:t>
            </a:r>
            <a:r>
              <a:rPr lang="it-IT" sz="3600" spc="-25" dirty="0">
                <a:solidFill>
                  <a:schemeClr val="bg1"/>
                </a:solidFill>
                <a:latin typeface="Arial"/>
                <a:cs typeface="Arial"/>
              </a:rPr>
              <a:t>le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donne…Anche</a:t>
            </a:r>
            <a:r>
              <a:rPr lang="it-IT" sz="3600" spc="-1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 err="1">
                <a:solidFill>
                  <a:schemeClr val="bg1"/>
                </a:solidFill>
                <a:latin typeface="Arial"/>
                <a:cs typeface="Arial"/>
              </a:rPr>
              <a:t>nell</a:t>
            </a:r>
            <a:r>
              <a:rPr lang="it-IT" sz="3600" spc="-10" dirty="0">
                <a:solidFill>
                  <a:schemeClr val="bg1"/>
                </a:solidFill>
                <a:latin typeface="Arial"/>
                <a:cs typeface="Arial"/>
              </a:rPr>
              <a:t> ’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UE</a:t>
            </a:r>
            <a:r>
              <a:rPr lang="it-IT" sz="3600" spc="-1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il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spc="-10" dirty="0">
                <a:solidFill>
                  <a:schemeClr val="bg1"/>
                </a:solidFill>
                <a:latin typeface="Arial"/>
                <a:cs typeface="Arial"/>
              </a:rPr>
              <a:t>dolore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cronico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colpisce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1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cittadino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su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spc="-20" dirty="0">
                <a:solidFill>
                  <a:schemeClr val="bg1"/>
                </a:solidFill>
                <a:latin typeface="Arial"/>
                <a:cs typeface="Arial"/>
              </a:rPr>
              <a:t>5…si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tratta</a:t>
            </a:r>
            <a:r>
              <a:rPr lang="it-IT" sz="3600" spc="-1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di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un ’emergenza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globale </a:t>
            </a:r>
            <a:r>
              <a:rPr lang="it-IT" sz="3600" spc="-25" dirty="0">
                <a:solidFill>
                  <a:schemeClr val="bg1"/>
                </a:solidFill>
                <a:latin typeface="Arial"/>
                <a:cs typeface="Arial"/>
              </a:rPr>
              <a:t>con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un</a:t>
            </a:r>
            <a:r>
              <a:rPr lang="it-IT" sz="3600" spc="-1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impatto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sui sistemi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sanitari </a:t>
            </a:r>
            <a:r>
              <a:rPr lang="it-IT" sz="3600" spc="-25" dirty="0">
                <a:solidFill>
                  <a:schemeClr val="bg1"/>
                </a:solidFill>
                <a:latin typeface="Arial"/>
                <a:cs typeface="Arial"/>
              </a:rPr>
              <a:t>da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300</a:t>
            </a:r>
            <a:r>
              <a:rPr lang="it-IT" sz="3600" spc="-2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dirty="0">
                <a:solidFill>
                  <a:schemeClr val="bg1"/>
                </a:solidFill>
                <a:latin typeface="Arial"/>
                <a:cs typeface="Arial"/>
              </a:rPr>
              <a:t>miliardi</a:t>
            </a:r>
            <a:r>
              <a:rPr lang="it-IT" sz="3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600" spc="-10" dirty="0">
                <a:solidFill>
                  <a:schemeClr val="bg1"/>
                </a:solidFill>
                <a:latin typeface="Arial"/>
                <a:cs typeface="Arial"/>
              </a:rPr>
              <a:t>l’anno..</a:t>
            </a:r>
            <a:endParaRPr lang="it-IT" sz="36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9846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1"/>
          <p:cNvGrpSpPr/>
          <p:nvPr/>
        </p:nvGrpSpPr>
        <p:grpSpPr>
          <a:xfrm>
            <a:off x="2905125" y="722859"/>
            <a:ext cx="9286875" cy="1259086"/>
            <a:chOff x="-101600" y="-101600"/>
            <a:chExt cx="13208000" cy="1790700"/>
          </a:xfrm>
        </p:grpSpPr>
        <p:sp>
          <p:nvSpPr>
            <p:cNvPr id="60" name="Shape 60"/>
            <p:cNvSpPr/>
            <p:nvPr/>
          </p:nvSpPr>
          <p:spPr>
            <a:xfrm>
              <a:off x="0" y="0"/>
              <a:ext cx="12992100" cy="1447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7200">
                  <a:solidFill>
                    <a:srgbClr val="000000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lvl1pPr>
            </a:lstStyle>
            <a:p>
              <a:pPr lvl="0">
                <a:defRPr sz="1800">
                  <a:effectLst/>
                </a:defRPr>
              </a:pPr>
              <a:r>
                <a:rPr sz="5062"/>
                <a:t>In letteratura…</a:t>
              </a:r>
            </a:p>
          </p:txBody>
        </p:sp>
        <p:pic>
          <p:nvPicPr>
            <p:cNvPr id="59" name="Immagine 5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101600" y="-101600"/>
              <a:ext cx="13208000" cy="1790700"/>
            </a:xfrm>
            <a:prstGeom prst="rect">
              <a:avLst/>
            </a:prstGeom>
            <a:effectLst/>
          </p:spPr>
        </p:pic>
      </p:grpSp>
      <p:sp>
        <p:nvSpPr>
          <p:cNvPr id="62" name="Shape 62"/>
          <p:cNvSpPr/>
          <p:nvPr/>
        </p:nvSpPr>
        <p:spPr>
          <a:xfrm>
            <a:off x="261010" y="2625654"/>
            <a:ext cx="11481811" cy="2257990"/>
          </a:xfrm>
          <a:prstGeom prst="rect">
            <a:avLst/>
          </a:prstGeom>
          <a:solidFill>
            <a:schemeClr val="tx2">
              <a:lumMod val="10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51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Prevalence of pain 6 months after surgery:</a:t>
            </a:r>
            <a:endParaRPr lang="it-IT" sz="3516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51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prospective observational study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9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Rita Laufenberg-Feldmann, Bernd Kappis, Susanne Mauff, Irene Schmidtmann and Marion Ferner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9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BMC Anesthesiology (2016) 16:91</a:t>
            </a:r>
          </a:p>
        </p:txBody>
      </p:sp>
      <p:sp>
        <p:nvSpPr>
          <p:cNvPr id="63" name="Shape 63"/>
          <p:cNvSpPr/>
          <p:nvPr/>
        </p:nvSpPr>
        <p:spPr>
          <a:xfrm>
            <a:off x="261010" y="5346672"/>
            <a:ext cx="11850623" cy="980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obiettivo: valutare la prevalenza del </a:t>
            </a:r>
            <a:endParaRPr lang="it-IT" sz="2953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953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 dopo 6 mesi dalla chirurgia</a:t>
            </a:r>
          </a:p>
        </p:txBody>
      </p:sp>
    </p:spTree>
  </p:cSld>
  <p:clrMapOvr>
    <a:masterClrMapping/>
  </p:clrMapOvr>
  <p:transition spd="med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7"/>
          <p:cNvGrpSpPr/>
          <p:nvPr/>
        </p:nvGrpSpPr>
        <p:grpSpPr>
          <a:xfrm>
            <a:off x="1452562" y="-71438"/>
            <a:ext cx="9286876" cy="1259086"/>
            <a:chOff x="-101600" y="-101600"/>
            <a:chExt cx="13208000" cy="1790700"/>
          </a:xfrm>
        </p:grpSpPr>
        <p:sp>
          <p:nvSpPr>
            <p:cNvPr id="66" name="Shape 66"/>
            <p:cNvSpPr/>
            <p:nvPr/>
          </p:nvSpPr>
          <p:spPr>
            <a:xfrm>
              <a:off x="0" y="0"/>
              <a:ext cx="12992100" cy="1447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7200">
                  <a:solidFill>
                    <a:srgbClr val="000000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lvl1pPr>
            </a:lstStyle>
            <a:p>
              <a:pPr lvl="0">
                <a:defRPr sz="1800">
                  <a:effectLst/>
                </a:defRPr>
              </a:pPr>
              <a:r>
                <a:rPr sz="5062"/>
                <a:t>In letteratura…</a:t>
              </a:r>
            </a:p>
          </p:txBody>
        </p:sp>
        <p:pic>
          <p:nvPicPr>
            <p:cNvPr id="65" name="Immagine 6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101601" y="-101600"/>
              <a:ext cx="13208001" cy="1790700"/>
            </a:xfrm>
            <a:prstGeom prst="rect">
              <a:avLst/>
            </a:prstGeom>
            <a:effectLst/>
          </p:spPr>
        </p:pic>
      </p:grpSp>
      <p:sp>
        <p:nvSpPr>
          <p:cNvPr id="68" name="Shape 68"/>
          <p:cNvSpPr/>
          <p:nvPr/>
        </p:nvSpPr>
        <p:spPr>
          <a:xfrm>
            <a:off x="6187017" y="5807710"/>
            <a:ext cx="4942059" cy="981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endParaRPr sz="3516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91">
                <a:solidFill>
                  <a:srgbClr val="FFFFFF"/>
                </a:solidFill>
              </a:rPr>
              <a:t>BMC Anesthesiology (2016) 16:91</a:t>
            </a:r>
          </a:p>
        </p:txBody>
      </p:sp>
      <p:sp>
        <p:nvSpPr>
          <p:cNvPr id="69" name="Shape 69"/>
          <p:cNvSpPr/>
          <p:nvPr/>
        </p:nvSpPr>
        <p:spPr>
          <a:xfrm>
            <a:off x="1703090" y="1913158"/>
            <a:ext cx="8967854" cy="36595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>
            <a:spAutoFit/>
          </a:bodyPr>
          <a:lstStyle/>
          <a:p>
            <a:pPr marL="625056" indent="-401822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studio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prospettico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osservazionale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t-IT"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3234">
              <a:lnSpc>
                <a:spcPct val="120000"/>
              </a:lnSpc>
              <a:buSzPct val="171000"/>
              <a:defRPr sz="1800">
                <a:solidFill>
                  <a:srgbClr val="000000"/>
                </a:solidFill>
              </a:defRPr>
            </a:pPr>
            <a:endParaRPr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5056" indent="-401822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pazienti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sottoposti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elezione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chirurgia</a:t>
            </a:r>
            <a:r>
              <a:rPr lang="it-IT"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anca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ginocchio</a:t>
            </a:r>
            <a:r>
              <a:rPr lang="it-IT"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vertebrale</a:t>
            </a:r>
            <a:r>
              <a:rPr lang="it-IT"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chirurgia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urologica</a:t>
            </a:r>
            <a:endParaRPr lang="it-IT"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3234">
              <a:lnSpc>
                <a:spcPct val="120000"/>
              </a:lnSpc>
              <a:buSzPct val="171000"/>
              <a:defRPr sz="1800">
                <a:solidFill>
                  <a:srgbClr val="000000"/>
                </a:solidFill>
              </a:defRPr>
            </a:pPr>
            <a:endParaRPr lang="it-IT"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5056" indent="-401822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stato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valutato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NRS dopo 2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giorni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dopo 6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mesi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dall’intervento</a:t>
            </a:r>
            <a:r>
              <a:rPr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chirurgico</a:t>
            </a:r>
            <a:endParaRPr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79"/>
          <p:cNvGrpSpPr/>
          <p:nvPr/>
        </p:nvGrpSpPr>
        <p:grpSpPr>
          <a:xfrm>
            <a:off x="1452562" y="-71438"/>
            <a:ext cx="9286876" cy="1259086"/>
            <a:chOff x="-101600" y="-101600"/>
            <a:chExt cx="13208000" cy="1790700"/>
          </a:xfrm>
        </p:grpSpPr>
        <p:sp>
          <p:nvSpPr>
            <p:cNvPr id="78" name="Shape 78"/>
            <p:cNvSpPr/>
            <p:nvPr/>
          </p:nvSpPr>
          <p:spPr>
            <a:xfrm>
              <a:off x="0" y="0"/>
              <a:ext cx="12992100" cy="1447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7200">
                  <a:solidFill>
                    <a:srgbClr val="000000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lvl1pPr>
            </a:lstStyle>
            <a:p>
              <a:pPr lvl="0">
                <a:defRPr sz="1800">
                  <a:effectLst/>
                </a:defRPr>
              </a:pPr>
              <a:r>
                <a:rPr sz="5062"/>
                <a:t>Conclusioni</a:t>
              </a:r>
            </a:p>
          </p:txBody>
        </p:sp>
        <p:pic>
          <p:nvPicPr>
            <p:cNvPr id="77" name="Immagine 76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101601" y="-101600"/>
              <a:ext cx="13208001" cy="1790700"/>
            </a:xfrm>
            <a:prstGeom prst="rect">
              <a:avLst/>
            </a:prstGeom>
            <a:effectLst/>
          </p:spPr>
        </p:pic>
      </p:grpSp>
      <p:sp>
        <p:nvSpPr>
          <p:cNvPr id="80" name="Shape 80"/>
          <p:cNvSpPr/>
          <p:nvPr/>
        </p:nvSpPr>
        <p:spPr>
          <a:xfrm>
            <a:off x="6110461" y="5741718"/>
            <a:ext cx="4942059" cy="9811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endParaRPr sz="3516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391">
                <a:solidFill>
                  <a:srgbClr val="FFFFFF"/>
                </a:solidFill>
              </a:rPr>
              <a:t>BMC Anesthesiology (2016) 16:91</a:t>
            </a:r>
          </a:p>
        </p:txBody>
      </p:sp>
      <p:sp>
        <p:nvSpPr>
          <p:cNvPr id="81" name="Shape 81"/>
          <p:cNvSpPr/>
          <p:nvPr/>
        </p:nvSpPr>
        <p:spPr>
          <a:xfrm>
            <a:off x="1424549" y="1135252"/>
            <a:ext cx="8967854" cy="5215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>
            <a:spAutoFit/>
          </a:bodyPr>
          <a:lstStyle/>
          <a:p>
            <a:pPr marL="625056" indent="-401822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2812" dirty="0" err="1">
                <a:solidFill>
                  <a:srgbClr val="FFFFFF"/>
                </a:solidFill>
              </a:rPr>
              <a:t>oltre</a:t>
            </a:r>
            <a:r>
              <a:rPr sz="2812" dirty="0">
                <a:solidFill>
                  <a:srgbClr val="FFFFFF"/>
                </a:solidFill>
              </a:rPr>
              <a:t> il 50% </a:t>
            </a:r>
            <a:r>
              <a:rPr sz="2812" dirty="0" err="1">
                <a:solidFill>
                  <a:srgbClr val="FFFFFF"/>
                </a:solidFill>
              </a:rPr>
              <a:t>dei</a:t>
            </a:r>
            <a:r>
              <a:rPr sz="2812" dirty="0">
                <a:solidFill>
                  <a:srgbClr val="FFFFFF"/>
                </a:solidFill>
              </a:rPr>
              <a:t> </a:t>
            </a:r>
            <a:r>
              <a:rPr sz="2812" dirty="0" err="1">
                <a:solidFill>
                  <a:srgbClr val="FFFFFF"/>
                </a:solidFill>
              </a:rPr>
              <a:t>pazienti</a:t>
            </a:r>
            <a:r>
              <a:rPr sz="2812" dirty="0">
                <a:solidFill>
                  <a:srgbClr val="FFFFFF"/>
                </a:solidFill>
              </a:rPr>
              <a:t> </a:t>
            </a:r>
            <a:r>
              <a:rPr sz="2812" dirty="0" err="1">
                <a:solidFill>
                  <a:srgbClr val="FFFFFF"/>
                </a:solidFill>
              </a:rPr>
              <a:t>sottoposti</a:t>
            </a:r>
            <a:r>
              <a:rPr sz="2812" dirty="0">
                <a:solidFill>
                  <a:srgbClr val="FFFFFF"/>
                </a:solidFill>
              </a:rPr>
              <a:t> a </a:t>
            </a:r>
            <a:r>
              <a:rPr sz="2812" dirty="0" err="1">
                <a:solidFill>
                  <a:srgbClr val="FFFFFF"/>
                </a:solidFill>
              </a:rPr>
              <a:t>chirurgia</a:t>
            </a:r>
            <a:r>
              <a:rPr sz="2812" dirty="0">
                <a:solidFill>
                  <a:srgbClr val="FFFFFF"/>
                </a:solidFill>
              </a:rPr>
              <a:t> del </a:t>
            </a:r>
            <a:r>
              <a:rPr sz="2812" dirty="0" err="1">
                <a:solidFill>
                  <a:srgbClr val="FFFFFF"/>
                </a:solidFill>
              </a:rPr>
              <a:t>rachide</a:t>
            </a:r>
            <a:r>
              <a:rPr sz="2812" dirty="0">
                <a:solidFill>
                  <a:srgbClr val="FFFFFF"/>
                </a:solidFill>
              </a:rPr>
              <a:t> </a:t>
            </a:r>
            <a:r>
              <a:rPr sz="2812" dirty="0" err="1">
                <a:solidFill>
                  <a:srgbClr val="FFFFFF"/>
                </a:solidFill>
              </a:rPr>
              <a:t>necessitavano</a:t>
            </a:r>
            <a:r>
              <a:rPr sz="2812" dirty="0">
                <a:solidFill>
                  <a:srgbClr val="FFFFFF"/>
                </a:solidFill>
              </a:rPr>
              <a:t> di </a:t>
            </a:r>
            <a:r>
              <a:rPr sz="2812" dirty="0" err="1">
                <a:solidFill>
                  <a:srgbClr val="FFFFFF"/>
                </a:solidFill>
              </a:rPr>
              <a:t>analgesici</a:t>
            </a:r>
            <a:r>
              <a:rPr sz="2812" dirty="0">
                <a:solidFill>
                  <a:srgbClr val="FFFFFF"/>
                </a:solidFill>
              </a:rPr>
              <a:t> (di cui il 13,6% </a:t>
            </a:r>
            <a:r>
              <a:rPr sz="2812" dirty="0" err="1">
                <a:solidFill>
                  <a:srgbClr val="FFFFFF"/>
                </a:solidFill>
              </a:rPr>
              <a:t>erano</a:t>
            </a:r>
            <a:r>
              <a:rPr sz="2812" dirty="0">
                <a:solidFill>
                  <a:srgbClr val="FFFFFF"/>
                </a:solidFill>
              </a:rPr>
              <a:t> </a:t>
            </a:r>
            <a:r>
              <a:rPr sz="2812" dirty="0" err="1">
                <a:solidFill>
                  <a:srgbClr val="FFFFFF"/>
                </a:solidFill>
              </a:rPr>
              <a:t>oppioidi</a:t>
            </a:r>
            <a:r>
              <a:rPr sz="2812" dirty="0">
                <a:solidFill>
                  <a:srgbClr val="FFFFFF"/>
                </a:solidFill>
              </a:rPr>
              <a:t>) dopo 6 </a:t>
            </a:r>
            <a:r>
              <a:rPr sz="2812" dirty="0" err="1">
                <a:solidFill>
                  <a:srgbClr val="FFFFFF"/>
                </a:solidFill>
              </a:rPr>
              <a:t>mesi</a:t>
            </a:r>
            <a:r>
              <a:rPr sz="2812" dirty="0">
                <a:solidFill>
                  <a:srgbClr val="FFFFFF"/>
                </a:solidFill>
              </a:rPr>
              <a:t> </a:t>
            </a:r>
            <a:r>
              <a:rPr sz="2812" dirty="0" err="1">
                <a:solidFill>
                  <a:srgbClr val="FFFFFF"/>
                </a:solidFill>
              </a:rPr>
              <a:t>dall’intervento</a:t>
            </a:r>
            <a:endParaRPr sz="2812" dirty="0">
              <a:solidFill>
                <a:srgbClr val="FFFFFF"/>
              </a:solidFill>
            </a:endParaRPr>
          </a:p>
          <a:p>
            <a:pPr marL="625056" indent="-401822">
              <a:lnSpc>
                <a:spcPct val="120000"/>
              </a:lnSpc>
              <a:buSzPct val="171000"/>
              <a:buFontTx/>
              <a:buChar char="•"/>
              <a:defRPr sz="1800">
                <a:solidFill>
                  <a:srgbClr val="000000"/>
                </a:solidFill>
              </a:defRPr>
            </a:pPr>
            <a:r>
              <a:rPr lang="it-IT" sz="2812" dirty="0"/>
              <a:t>Le donne presentavano punteggi medi di dolore maggiori</a:t>
            </a:r>
          </a:p>
          <a:p>
            <a:pPr marL="625056" indent="-401822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2812" dirty="0" err="1">
                <a:solidFill>
                  <a:srgbClr val="FFFFFF"/>
                </a:solidFill>
              </a:rPr>
              <a:t>Questi</a:t>
            </a:r>
            <a:r>
              <a:rPr sz="2812" dirty="0">
                <a:solidFill>
                  <a:srgbClr val="FFFFFF"/>
                </a:solidFill>
              </a:rPr>
              <a:t> </a:t>
            </a:r>
            <a:r>
              <a:rPr sz="2812" dirty="0" err="1">
                <a:solidFill>
                  <a:srgbClr val="FFFFFF"/>
                </a:solidFill>
              </a:rPr>
              <a:t>dati</a:t>
            </a:r>
            <a:r>
              <a:rPr sz="2812" dirty="0">
                <a:solidFill>
                  <a:srgbClr val="FFFFFF"/>
                </a:solidFill>
              </a:rPr>
              <a:t> </a:t>
            </a:r>
            <a:r>
              <a:rPr sz="2812" dirty="0" err="1">
                <a:solidFill>
                  <a:srgbClr val="FFFFFF"/>
                </a:solidFill>
              </a:rPr>
              <a:t>mostrano</a:t>
            </a:r>
            <a:r>
              <a:rPr sz="2812" dirty="0">
                <a:solidFill>
                  <a:srgbClr val="FFFFFF"/>
                </a:solidFill>
              </a:rPr>
              <a:t> la </a:t>
            </a:r>
            <a:r>
              <a:rPr sz="2812" dirty="0" err="1">
                <a:solidFill>
                  <a:srgbClr val="FFFFFF"/>
                </a:solidFill>
              </a:rPr>
              <a:t>necessita</a:t>
            </a:r>
            <a:r>
              <a:rPr sz="2812" dirty="0">
                <a:solidFill>
                  <a:srgbClr val="FFFFFF"/>
                </a:solidFill>
              </a:rPr>
              <a:t> di </a:t>
            </a:r>
            <a:r>
              <a:rPr sz="2812" dirty="0" err="1">
                <a:solidFill>
                  <a:srgbClr val="FFFFFF"/>
                </a:solidFill>
              </a:rPr>
              <a:t>considerare</a:t>
            </a:r>
            <a:r>
              <a:rPr sz="2812" dirty="0">
                <a:solidFill>
                  <a:srgbClr val="FFFFFF"/>
                </a:solidFill>
              </a:rPr>
              <a:t> </a:t>
            </a:r>
            <a:r>
              <a:rPr sz="2812" dirty="0" err="1">
                <a:solidFill>
                  <a:srgbClr val="FFFFFF"/>
                </a:solidFill>
              </a:rPr>
              <a:t>terapie</a:t>
            </a:r>
            <a:r>
              <a:rPr sz="2812" dirty="0">
                <a:solidFill>
                  <a:srgbClr val="FFFFFF"/>
                </a:solidFill>
              </a:rPr>
              <a:t> preventive </a:t>
            </a:r>
            <a:r>
              <a:rPr sz="2812" dirty="0" err="1">
                <a:solidFill>
                  <a:srgbClr val="FFFFFF"/>
                </a:solidFill>
              </a:rPr>
              <a:t>nei</a:t>
            </a:r>
            <a:r>
              <a:rPr sz="2812" dirty="0">
                <a:solidFill>
                  <a:srgbClr val="FFFFFF"/>
                </a:solidFill>
              </a:rPr>
              <a:t> </a:t>
            </a:r>
            <a:r>
              <a:rPr sz="2812" dirty="0" err="1">
                <a:solidFill>
                  <a:srgbClr val="FFFFFF"/>
                </a:solidFill>
              </a:rPr>
              <a:t>pazienti</a:t>
            </a:r>
            <a:r>
              <a:rPr sz="2812" dirty="0">
                <a:solidFill>
                  <a:srgbClr val="FFFFFF"/>
                </a:solidFill>
              </a:rPr>
              <a:t> con dolore </a:t>
            </a:r>
            <a:r>
              <a:rPr sz="2812" dirty="0" err="1">
                <a:solidFill>
                  <a:srgbClr val="FFFFFF"/>
                </a:solidFill>
              </a:rPr>
              <a:t>neuropatico</a:t>
            </a:r>
            <a:r>
              <a:rPr sz="2812" dirty="0">
                <a:solidFill>
                  <a:srgbClr val="FFFFFF"/>
                </a:solidFill>
              </a:rPr>
              <a:t> o </a:t>
            </a:r>
            <a:r>
              <a:rPr sz="2812" dirty="0" err="1">
                <a:solidFill>
                  <a:srgbClr val="FFFFFF"/>
                </a:solidFill>
              </a:rPr>
              <a:t>che</a:t>
            </a:r>
            <a:r>
              <a:rPr sz="2812" dirty="0">
                <a:solidFill>
                  <a:srgbClr val="FFFFFF"/>
                </a:solidFill>
              </a:rPr>
              <a:t> </a:t>
            </a:r>
            <a:r>
              <a:rPr sz="2812" dirty="0" err="1">
                <a:solidFill>
                  <a:srgbClr val="FFFFFF"/>
                </a:solidFill>
              </a:rPr>
              <a:t>assumono</a:t>
            </a:r>
            <a:r>
              <a:rPr sz="2812" dirty="0">
                <a:solidFill>
                  <a:srgbClr val="FFFFFF"/>
                </a:solidFill>
              </a:rPr>
              <a:t> </a:t>
            </a:r>
            <a:r>
              <a:rPr sz="2812" dirty="0" err="1">
                <a:solidFill>
                  <a:srgbClr val="FFFFFF"/>
                </a:solidFill>
              </a:rPr>
              <a:t>gli</a:t>
            </a:r>
            <a:r>
              <a:rPr sz="2812" dirty="0">
                <a:solidFill>
                  <a:srgbClr val="FFFFFF"/>
                </a:solidFill>
              </a:rPr>
              <a:t> </a:t>
            </a:r>
            <a:r>
              <a:rPr sz="2812" dirty="0" err="1">
                <a:solidFill>
                  <a:srgbClr val="FFFFFF"/>
                </a:solidFill>
              </a:rPr>
              <a:t>oppioidi</a:t>
            </a:r>
            <a:endParaRPr sz="2812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9774F5F8-9138-147D-EB6C-F9882C938721}"/>
              </a:ext>
            </a:extLst>
          </p:cNvPr>
          <p:cNvSpPr txBox="1"/>
          <p:nvPr/>
        </p:nvSpPr>
        <p:spPr>
          <a:xfrm>
            <a:off x="814848" y="5933372"/>
            <a:ext cx="9785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 err="1"/>
              <a:t>Gan</a:t>
            </a:r>
            <a:r>
              <a:rPr lang="it-IT" dirty="0"/>
              <a:t> TJ. </a:t>
            </a:r>
            <a:r>
              <a:rPr lang="it-IT" dirty="0" err="1"/>
              <a:t>Poorly</a:t>
            </a:r>
            <a:r>
              <a:rPr lang="it-IT" dirty="0"/>
              <a:t> </a:t>
            </a:r>
            <a:r>
              <a:rPr lang="it-IT" dirty="0" err="1"/>
              <a:t>controlled</a:t>
            </a:r>
            <a:r>
              <a:rPr lang="it-IT" dirty="0"/>
              <a:t> </a:t>
            </a:r>
            <a:r>
              <a:rPr lang="it-IT" dirty="0" err="1"/>
              <a:t>postoperative</a:t>
            </a:r>
            <a:r>
              <a:rPr lang="it-IT" dirty="0"/>
              <a:t> </a:t>
            </a:r>
            <a:r>
              <a:rPr lang="it-IT" dirty="0" err="1"/>
              <a:t>pain</a:t>
            </a:r>
            <a:r>
              <a:rPr lang="it-IT" dirty="0"/>
              <a:t>: </a:t>
            </a:r>
            <a:r>
              <a:rPr lang="it-IT" dirty="0" err="1"/>
              <a:t>prevalence</a:t>
            </a:r>
            <a:r>
              <a:rPr lang="it-IT" dirty="0"/>
              <a:t>, </a:t>
            </a:r>
            <a:r>
              <a:rPr lang="it-IT" dirty="0" err="1"/>
              <a:t>conse</a:t>
            </a:r>
            <a:r>
              <a:rPr lang="it-IT" dirty="0"/>
              <a:t>-</a:t>
            </a:r>
          </a:p>
          <a:p>
            <a:r>
              <a:rPr lang="it-IT" dirty="0" err="1"/>
              <a:t>quences</a:t>
            </a:r>
            <a:r>
              <a:rPr lang="it-IT" dirty="0"/>
              <a:t>, and </a:t>
            </a:r>
            <a:r>
              <a:rPr lang="it-IT" dirty="0" err="1"/>
              <a:t>prevention</a:t>
            </a:r>
            <a:r>
              <a:rPr lang="it-IT" dirty="0"/>
              <a:t>. </a:t>
            </a:r>
            <a:r>
              <a:rPr lang="it-IT" dirty="0" err="1"/>
              <a:t>J</a:t>
            </a:r>
            <a:r>
              <a:rPr lang="it-IT" dirty="0"/>
              <a:t> Pain Res. 2017;10:2287–98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6751927-E88C-27C0-9190-056509B3F073}"/>
              </a:ext>
            </a:extLst>
          </p:cNvPr>
          <p:cNvSpPr txBox="1"/>
          <p:nvPr/>
        </p:nvSpPr>
        <p:spPr>
          <a:xfrm>
            <a:off x="265470" y="1174217"/>
            <a:ext cx="10884311" cy="397031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According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reports from the U.S. Institute of</a:t>
            </a:r>
          </a:p>
          <a:p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medicine,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estimated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least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80% of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report</a:t>
            </a:r>
          </a:p>
          <a:p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postoperative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acute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postoperative</a:t>
            </a:r>
            <a:endParaRPr lang="it-IT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experienced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among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undergoing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</a:t>
            </a:r>
          </a:p>
          <a:p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hard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tissue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operations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</a:t>
            </a:r>
          </a:p>
          <a:p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Poorly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controlled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postoperative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been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linked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various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adverse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outcomes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delirium,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delayed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recovery,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increased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morbidity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the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chronic</a:t>
            </a: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  <a:endParaRPr lang="it-IT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syndromes</a:t>
            </a:r>
            <a:endParaRPr lang="it-IT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629532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6C3464-E0D6-DEEC-15B6-38FA17ADF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" y="236483"/>
            <a:ext cx="11580847" cy="1293028"/>
          </a:xfrm>
        </p:spPr>
        <p:txBody>
          <a:bodyPr>
            <a:noAutofit/>
          </a:bodyPr>
          <a:lstStyle/>
          <a:p>
            <a:pPr algn="l"/>
            <a:r>
              <a:rPr lang="it-IT" sz="4400" dirty="0">
                <a:latin typeface="Arial" panose="020B0604020202020204" pitchFamily="34" charset="0"/>
                <a:cs typeface="Arial" panose="020B0604020202020204" pitchFamily="34" charset="0"/>
              </a:rPr>
              <a:t>Dolore </a:t>
            </a:r>
            <a:r>
              <a:rPr lang="it-IT" sz="4400" dirty="0" err="1">
                <a:latin typeface="Arial" panose="020B0604020202020204" pitchFamily="34" charset="0"/>
                <a:cs typeface="Arial" panose="020B0604020202020204" pitchFamily="34" charset="0"/>
              </a:rPr>
              <a:t>postprotesi</a:t>
            </a:r>
            <a:r>
              <a:rPr lang="it-IT" sz="4400" dirty="0">
                <a:latin typeface="Arial" panose="020B0604020202020204" pitchFamily="34" charset="0"/>
                <a:cs typeface="Arial" panose="020B0604020202020204" pitchFamily="34" charset="0"/>
              </a:rPr>
              <a:t> di ginocchio</a:t>
            </a:r>
          </a:p>
        </p:txBody>
      </p:sp>
      <p:graphicFrame>
        <p:nvGraphicFramePr>
          <p:cNvPr id="14" name="Segnaposto contenuto 2">
            <a:extLst>
              <a:ext uri="{FF2B5EF4-FFF2-40B4-BE49-F238E27FC236}">
                <a16:creationId xmlns:a16="http://schemas.microsoft.com/office/drawing/2014/main" id="{02654F71-EFCD-9E43-1C4E-45EC605FBD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2025757"/>
              </p:ext>
            </p:extLst>
          </p:nvPr>
        </p:nvGraphicFramePr>
        <p:xfrm>
          <a:off x="1" y="1571074"/>
          <a:ext cx="12192000" cy="5328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00553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0871456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26C5F37-62B5-3E0D-62FC-5EC81FF4FF98}"/>
              </a:ext>
            </a:extLst>
          </p:cNvPr>
          <p:cNvSpPr txBox="1"/>
          <p:nvPr/>
        </p:nvSpPr>
        <p:spPr>
          <a:xfrm>
            <a:off x="1562100" y="1166842"/>
            <a:ext cx="9462270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dirty="0">
                <a:latin typeface="Arial" panose="020B0604020202020204" pitchFamily="34" charset="0"/>
                <a:cs typeface="Arial" panose="020B0604020202020204" pitchFamily="34" charset="0"/>
              </a:rPr>
              <a:t>IN BASE ALLA FISIOPATOLOGIA</a:t>
            </a:r>
          </a:p>
          <a:p>
            <a:r>
              <a:rPr lang="it-IT" sz="4800" dirty="0">
                <a:latin typeface="Arial" panose="020B0604020202020204" pitchFamily="34" charset="0"/>
                <a:cs typeface="Arial" panose="020B0604020202020204" pitchFamily="34" charset="0"/>
              </a:rPr>
              <a:t> IL DOLORE SI DIVIDE IN :</a:t>
            </a:r>
          </a:p>
          <a:p>
            <a:endParaRPr lang="it-IT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4800" dirty="0">
                <a:latin typeface="Arial" panose="020B0604020202020204" pitchFamily="34" charset="0"/>
                <a:cs typeface="Arial" panose="020B0604020202020204" pitchFamily="34" charset="0"/>
              </a:rPr>
              <a:t>NOCICETTIVO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4800" dirty="0">
                <a:latin typeface="Arial" panose="020B0604020202020204" pitchFamily="34" charset="0"/>
                <a:cs typeface="Arial" panose="020B0604020202020204" pitchFamily="34" charset="0"/>
              </a:rPr>
              <a:t>NEUROPATICO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4800" dirty="0">
                <a:latin typeface="Arial" panose="020B0604020202020204" pitchFamily="34" charset="0"/>
                <a:cs typeface="Arial" panose="020B0604020202020204" pitchFamily="34" charset="0"/>
              </a:rPr>
              <a:t>NOCIPLASTICO</a:t>
            </a:r>
          </a:p>
        </p:txBody>
      </p:sp>
    </p:spTree>
    <p:extLst>
      <p:ext uri="{BB962C8B-B14F-4D97-AF65-F5344CB8AC3E}">
        <p14:creationId xmlns:p14="http://schemas.microsoft.com/office/powerpoint/2010/main" val="7771762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0">
            <a:extLst>
              <a:ext uri="{FF2B5EF4-FFF2-40B4-BE49-F238E27FC236}">
                <a16:creationId xmlns:a16="http://schemas.microsoft.com/office/drawing/2014/main" id="{852E06DC-9694-0AF7-CC74-7C2F9697E9C2}"/>
              </a:ext>
            </a:extLst>
          </p:cNvPr>
          <p:cNvSpPr/>
          <p:nvPr/>
        </p:nvSpPr>
        <p:spPr>
          <a:xfrm>
            <a:off x="74428" y="1070373"/>
            <a:ext cx="10010474" cy="47172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 algn="l" defTabSz="457200">
              <a:defRPr sz="1800">
                <a:solidFill>
                  <a:srgbClr val="000000"/>
                </a:solidFill>
              </a:defRPr>
            </a:pPr>
            <a:r>
              <a:rPr sz="4500" b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Dolore </a:t>
            </a:r>
            <a:r>
              <a:rPr sz="4500" b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nocicettivo</a:t>
            </a:r>
            <a:endParaRPr sz="4500" b="1" dirty="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457200" algn="l" defTabSz="457200"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pPr>
            <a:endParaRPr sz="2800" dirty="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62428" lvl="0" indent="-244928" algn="l" defTabSz="457200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32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danno</a:t>
            </a: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32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attuale</a:t>
            </a: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sz="32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precedente</a:t>
            </a: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it-IT" sz="3200" dirty="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17500" lvl="0" algn="l" defTabSz="457200">
              <a:lnSpc>
                <a:spcPct val="120000"/>
              </a:lnSpc>
              <a:buSzPct val="171000"/>
              <a:defRPr sz="1800">
                <a:solidFill>
                  <a:srgbClr val="000000"/>
                </a:solidFill>
              </a:defRPr>
            </a:pPr>
            <a:r>
              <a:rPr sz="32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dei</a:t>
            </a: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32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tessuti</a:t>
            </a: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3200" b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diversi</a:t>
            </a:r>
            <a:r>
              <a:rPr sz="3200" b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dal </a:t>
            </a:r>
            <a:r>
              <a:rPr sz="3200" b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quello</a:t>
            </a:r>
            <a:r>
              <a:rPr sz="3200" b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3200" b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nervoso</a:t>
            </a: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562428" lvl="0" indent="-244928" algn="l" defTabSz="457200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32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dovuto</a:t>
            </a: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32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all’attivazione</a:t>
            </a: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32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dei</a:t>
            </a: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32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nocicettori</a:t>
            </a:r>
            <a:endParaRPr sz="3200" dirty="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62428" lvl="0" indent="-244928" algn="l" defTabSz="457200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Si </a:t>
            </a:r>
            <a:r>
              <a:rPr sz="32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presenta</a:t>
            </a: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con </a:t>
            </a:r>
            <a:r>
              <a:rPr sz="32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3200" b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normale</a:t>
            </a:r>
            <a:r>
              <a:rPr sz="3200" b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it-IT" sz="3200" b="1" dirty="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17500" lvl="0" algn="l" defTabSz="457200">
              <a:lnSpc>
                <a:spcPct val="120000"/>
              </a:lnSpc>
              <a:buSzPct val="171000"/>
              <a:defRPr sz="1800">
                <a:solidFill>
                  <a:srgbClr val="000000"/>
                </a:solidFill>
              </a:defRPr>
            </a:pPr>
            <a:r>
              <a:rPr sz="3200" b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funzionalità</a:t>
            </a:r>
            <a:r>
              <a:rPr sz="3200" b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sz="3200" b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sistema</a:t>
            </a:r>
            <a:r>
              <a:rPr sz="3200" b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it-IT" sz="3200" b="1" dirty="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17500" lvl="0" algn="l" defTabSz="457200">
              <a:lnSpc>
                <a:spcPct val="120000"/>
              </a:lnSpc>
              <a:buSzPct val="171000"/>
              <a:defRPr sz="1800">
                <a:solidFill>
                  <a:srgbClr val="000000"/>
                </a:solidFill>
              </a:defRPr>
            </a:pPr>
            <a:r>
              <a:rPr sz="3200" b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somatosensoriale</a:t>
            </a:r>
            <a:r>
              <a:rPr sz="32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”.</a:t>
            </a:r>
          </a:p>
        </p:txBody>
      </p:sp>
      <p:pic>
        <p:nvPicPr>
          <p:cNvPr id="3" name="Immagine 2" descr="Immagine che contiene testo, interni&#10;&#10;Descrizione generata automaticamente">
            <a:extLst>
              <a:ext uri="{FF2B5EF4-FFF2-40B4-BE49-F238E27FC236}">
                <a16:creationId xmlns:a16="http://schemas.microsoft.com/office/drawing/2014/main" id="{7D237BA3-3D04-C59F-9180-8EC687AF1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110" y="1486526"/>
            <a:ext cx="3486727" cy="4648969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11A33BFB-1EAC-A21E-6FDC-F946AE04E804}"/>
              </a:ext>
            </a:extLst>
          </p:cNvPr>
          <p:cNvSpPr txBox="1"/>
          <p:nvPr/>
        </p:nvSpPr>
        <p:spPr>
          <a:xfrm>
            <a:off x="438163" y="5787627"/>
            <a:ext cx="105740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 defTabSz="457200">
              <a:defRPr sz="1800">
                <a:solidFill>
                  <a:srgbClr val="000000"/>
                </a:solidFill>
              </a:defRPr>
            </a:pPr>
            <a:r>
              <a:rPr lang="it-IT" sz="1600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“Do </a:t>
            </a:r>
            <a:r>
              <a:rPr lang="it-IT" sz="1600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we</a:t>
            </a:r>
            <a:r>
              <a:rPr lang="it-IT" sz="1600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1600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need</a:t>
            </a:r>
            <a:r>
              <a:rPr lang="it-IT" sz="1600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it-IT" sz="1600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third</a:t>
            </a:r>
            <a:r>
              <a:rPr lang="it-IT" sz="1600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1600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mechanistic</a:t>
            </a:r>
            <a:r>
              <a:rPr lang="it-IT" sz="1600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1600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descriptor</a:t>
            </a:r>
            <a:r>
              <a:rPr lang="it-IT" sz="1600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for </a:t>
            </a:r>
            <a:r>
              <a:rPr lang="it-IT" sz="1600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chronic</a:t>
            </a:r>
            <a:r>
              <a:rPr lang="it-IT" sz="1600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1600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pain</a:t>
            </a:r>
            <a:r>
              <a:rPr lang="it-IT" sz="1600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sz="1600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states</a:t>
            </a:r>
            <a:r>
              <a:rPr lang="it-IT" sz="1600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?”</a:t>
            </a:r>
          </a:p>
          <a:p>
            <a:pPr lvl="0" algn="l" defTabSz="457200">
              <a:defRPr sz="1800">
                <a:solidFill>
                  <a:srgbClr val="000000"/>
                </a:solidFill>
              </a:defRPr>
            </a:pPr>
            <a:r>
              <a:rPr lang="it-IT" sz="1600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E. </a:t>
            </a:r>
            <a:r>
              <a:rPr lang="it-IT" sz="1600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Koseka</a:t>
            </a:r>
            <a:r>
              <a:rPr lang="it-IT" sz="1600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, M. Cohen et al . Pain Luglio 2016 - Volume 157 - Numero 7</a:t>
            </a:r>
          </a:p>
        </p:txBody>
      </p:sp>
    </p:spTree>
    <p:extLst>
      <p:ext uri="{BB962C8B-B14F-4D97-AF65-F5344CB8AC3E}">
        <p14:creationId xmlns:p14="http://schemas.microsoft.com/office/powerpoint/2010/main" val="19388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4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4E316122-91A8-CAC2-11E4-1C27367294EB}"/>
              </a:ext>
            </a:extLst>
          </p:cNvPr>
          <p:cNvSpPr txBox="1"/>
          <p:nvPr/>
        </p:nvSpPr>
        <p:spPr>
          <a:xfrm>
            <a:off x="1506574" y="527735"/>
            <a:ext cx="99949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000" b="1" dirty="0"/>
              <a:t>Caratteristiche qualitative del dolore nocicettivo -infiammatorio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7D11DC4-85BA-05FD-E488-95321BBBEBF7}"/>
              </a:ext>
            </a:extLst>
          </p:cNvPr>
          <p:cNvSpPr txBox="1"/>
          <p:nvPr/>
        </p:nvSpPr>
        <p:spPr>
          <a:xfrm>
            <a:off x="643713" y="1851174"/>
            <a:ext cx="1090457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Dolore localizzato in una area somatica precisa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Dolore superficiale (può esser riferito come bruciore ma la test calore non è urente)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Sordo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Intenso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Penetrante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Crampiforme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Iperalgesia primaria: aumentata risposta ad uno stimolo doloroso di bassa intensità (sensibilizzazione periferica)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Allodinia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dinamica : percezione del dolore in assenza di stimolo (sensibilizzazione spinale )</a:t>
            </a:r>
          </a:p>
        </p:txBody>
      </p:sp>
    </p:spTree>
    <p:extLst>
      <p:ext uri="{BB962C8B-B14F-4D97-AF65-F5344CB8AC3E}">
        <p14:creationId xmlns:p14="http://schemas.microsoft.com/office/powerpoint/2010/main" val="790935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38ED7FE-2BC9-B8EC-28B6-A435045495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sz="3200" i="1" dirty="0">
                <a:latin typeface="Arial" panose="020B0604020202020204" pitchFamily="34" charset="0"/>
                <a:cs typeface="Arial" panose="020B0604020202020204" pitchFamily="34" charset="0"/>
              </a:rPr>
              <a:t>La sottoscritta Dichiara l’assenza di relazioni finanziarie , commerciali o personali che possano costituire un conflitto di interesse rispetto agli argomenti trattati</a:t>
            </a:r>
          </a:p>
        </p:txBody>
      </p:sp>
    </p:spTree>
    <p:extLst>
      <p:ext uri="{BB962C8B-B14F-4D97-AF65-F5344CB8AC3E}">
        <p14:creationId xmlns:p14="http://schemas.microsoft.com/office/powerpoint/2010/main" val="42477427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B4BC3EE3-6359-440B-34D2-06795BF4A4FA}"/>
              </a:ext>
            </a:extLst>
          </p:cNvPr>
          <p:cNvSpPr txBox="1"/>
          <p:nvPr/>
        </p:nvSpPr>
        <p:spPr>
          <a:xfrm>
            <a:off x="354330" y="1379097"/>
            <a:ext cx="7164070" cy="3097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 defTabSz="457200">
              <a:defRPr sz="1800">
                <a:solidFill>
                  <a:srgbClr val="000000"/>
                </a:solidFill>
              </a:defRPr>
            </a:pPr>
            <a:r>
              <a:rPr lang="it-IT" sz="3600" b="1" dirty="0">
                <a:solidFill>
                  <a:srgbClr val="FFFF00"/>
                </a:solidFill>
                <a:latin typeface="Arial Bold"/>
                <a:ea typeface="Arial Bold"/>
                <a:cs typeface="Arial Bold"/>
                <a:sym typeface="Arial Bold"/>
              </a:rPr>
              <a:t>Dolore neuropatico</a:t>
            </a:r>
          </a:p>
          <a:p>
            <a:pPr lvl="0" algn="l" defTabSz="457200">
              <a:defRPr sz="1800">
                <a:solidFill>
                  <a:srgbClr val="000000"/>
                </a:solidFill>
              </a:defRPr>
            </a:pPr>
            <a:endParaRPr lang="it-IT" sz="2800" dirty="0">
              <a:solidFill>
                <a:srgbClr val="FFFF00"/>
              </a:solidFill>
              <a:latin typeface="Arial Bold"/>
              <a:ea typeface="Arial Bold"/>
              <a:cs typeface="Arial Bold"/>
              <a:sym typeface="Arial Bold"/>
            </a:endParaRPr>
          </a:p>
          <a:p>
            <a:pPr marL="562428" lvl="0" indent="-244928" algn="l" defTabSz="457200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lang="it-IT" sz="2800" dirty="0">
                <a:solidFill>
                  <a:srgbClr val="FFFF00"/>
                </a:solidFill>
                <a:latin typeface="Arial Bold"/>
                <a:ea typeface="Arial Bold"/>
                <a:cs typeface="Arial Bold"/>
                <a:sym typeface="Arial Bold"/>
              </a:rPr>
              <a:t>lesione del SNP o del SNC</a:t>
            </a:r>
          </a:p>
          <a:p>
            <a:pPr marL="562428" lvl="0" indent="-244928" algn="l" defTabSz="457200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endParaRPr lang="it-IT" sz="2800" dirty="0">
              <a:solidFill>
                <a:srgbClr val="FFFF00"/>
              </a:solidFill>
              <a:latin typeface="Arial Bold"/>
              <a:ea typeface="Arial Bold"/>
              <a:cs typeface="Arial Bold"/>
              <a:sym typeface="Arial Bold"/>
            </a:endParaRPr>
          </a:p>
          <a:p>
            <a:pPr marL="562428" lvl="0" indent="-244928" algn="l" defTabSz="457200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lang="it-IT" sz="2800" dirty="0">
                <a:solidFill>
                  <a:srgbClr val="FFFF00"/>
                </a:solidFill>
                <a:latin typeface="Arial Bold"/>
                <a:ea typeface="Arial Bold"/>
                <a:cs typeface="Arial Bold"/>
                <a:sym typeface="Arial Bold"/>
              </a:rPr>
              <a:t>sistema nervoso </a:t>
            </a:r>
            <a:r>
              <a:rPr lang="it-IT" sz="2800" dirty="0" err="1">
                <a:solidFill>
                  <a:srgbClr val="FFFF00"/>
                </a:solidFill>
                <a:latin typeface="Arial Bold"/>
                <a:ea typeface="Arial Bold"/>
                <a:cs typeface="Arial Bold"/>
                <a:sym typeface="Arial Bold"/>
              </a:rPr>
              <a:t>somato</a:t>
            </a:r>
            <a:r>
              <a:rPr lang="it-IT" sz="2800" dirty="0">
                <a:solidFill>
                  <a:srgbClr val="FFFF00"/>
                </a:solidFill>
                <a:latin typeface="Arial Bold"/>
                <a:ea typeface="Arial Bold"/>
                <a:cs typeface="Arial Bold"/>
                <a:sym typeface="Arial Bold"/>
              </a:rPr>
              <a:t>-sensoriale non funzionante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BE98535-26D5-38AC-4FDF-F71E03F0E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268" y="2275522"/>
            <a:ext cx="4235732" cy="4196961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5C25BE67-239E-595A-48EE-B545E5CF8024}"/>
              </a:ext>
            </a:extLst>
          </p:cNvPr>
          <p:cNvSpPr txBox="1"/>
          <p:nvPr/>
        </p:nvSpPr>
        <p:spPr>
          <a:xfrm>
            <a:off x="582930" y="5418435"/>
            <a:ext cx="72529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 defTabSz="457200">
              <a:defRPr sz="1800">
                <a:solidFill>
                  <a:srgbClr val="000000"/>
                </a:solidFill>
              </a:defRPr>
            </a:pPr>
            <a:r>
              <a:rPr lang="it-IT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Do </a:t>
            </a:r>
            <a:r>
              <a:rPr lang="it-IT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we</a:t>
            </a:r>
            <a:r>
              <a:rPr lang="it-IT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need</a:t>
            </a:r>
            <a:r>
              <a:rPr lang="it-IT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it-IT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third</a:t>
            </a:r>
            <a:r>
              <a:rPr lang="it-IT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mechanistic</a:t>
            </a:r>
            <a:r>
              <a:rPr lang="it-IT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descriptor</a:t>
            </a:r>
            <a:r>
              <a:rPr lang="it-IT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for </a:t>
            </a:r>
            <a:r>
              <a:rPr lang="it-IT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chronic</a:t>
            </a:r>
            <a:r>
              <a:rPr lang="it-IT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pain</a:t>
            </a:r>
            <a:r>
              <a:rPr lang="it-IT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-IT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states</a:t>
            </a:r>
            <a:r>
              <a:rPr lang="it-IT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?”, E. </a:t>
            </a:r>
            <a:r>
              <a:rPr lang="it-IT" i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Koseka</a:t>
            </a:r>
            <a:r>
              <a:rPr lang="it-IT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, M. Cohen et al</a:t>
            </a:r>
          </a:p>
          <a:p>
            <a:pPr lvl="0" algn="l" defTabSz="457200">
              <a:defRPr sz="1800">
                <a:solidFill>
                  <a:srgbClr val="000000"/>
                </a:solidFill>
              </a:defRPr>
            </a:pPr>
            <a:r>
              <a:rPr lang="it-IT" i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Pain Luglio 2016 - Volume 157 - Numero 7</a:t>
            </a:r>
          </a:p>
        </p:txBody>
      </p:sp>
    </p:spTree>
    <p:extLst>
      <p:ext uri="{BB962C8B-B14F-4D97-AF65-F5344CB8AC3E}">
        <p14:creationId xmlns:p14="http://schemas.microsoft.com/office/powerpoint/2010/main" val="3167074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9F440343-10AB-0622-3AEA-38E8B8C39B27}"/>
              </a:ext>
            </a:extLst>
          </p:cNvPr>
          <p:cNvSpPr txBox="1"/>
          <p:nvPr/>
        </p:nvSpPr>
        <p:spPr>
          <a:xfrm>
            <a:off x="558800" y="3018592"/>
            <a:ext cx="96012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Dolore localizzato lungo decorso di un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dermatomiomero</a:t>
            </a:r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Dolore profondo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Dolore lancinante -parossistico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urente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Spilli 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Scosse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Anestesia-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disestesia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-ipoestesia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Allodinia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(dolore evocato da stimolo che normalmente non genera dolore)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97C3F2E-4722-C4E9-750B-CA6F76E3B05D}"/>
              </a:ext>
            </a:extLst>
          </p:cNvPr>
          <p:cNvSpPr txBox="1"/>
          <p:nvPr/>
        </p:nvSpPr>
        <p:spPr>
          <a:xfrm>
            <a:off x="558800" y="1428453"/>
            <a:ext cx="846853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CARATTERISTICHE QUALITATIVE</a:t>
            </a:r>
          </a:p>
          <a:p>
            <a:r>
              <a:rPr lang="it-IT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DOLORE NEUROPATICO</a:t>
            </a:r>
          </a:p>
        </p:txBody>
      </p:sp>
    </p:spTree>
    <p:extLst>
      <p:ext uri="{BB962C8B-B14F-4D97-AF65-F5344CB8AC3E}">
        <p14:creationId xmlns:p14="http://schemas.microsoft.com/office/powerpoint/2010/main" val="19873759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38">
            <a:extLst>
              <a:ext uri="{FF2B5EF4-FFF2-40B4-BE49-F238E27FC236}">
                <a16:creationId xmlns:a16="http://schemas.microsoft.com/office/drawing/2014/main" id="{4310F1C3-8106-4827-C02D-159BB19498D7}"/>
              </a:ext>
            </a:extLst>
          </p:cNvPr>
          <p:cNvSpPr/>
          <p:nvPr/>
        </p:nvSpPr>
        <p:spPr>
          <a:xfrm>
            <a:off x="1233165" y="1318964"/>
            <a:ext cx="10527035" cy="8404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 algn="l" defTabSz="45720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4400" b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Nociplastico</a:t>
            </a:r>
            <a:r>
              <a:rPr sz="44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, da </a:t>
            </a:r>
            <a:r>
              <a:rPr sz="44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plasticità</a:t>
            </a:r>
            <a:r>
              <a:rPr sz="44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44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nocicettiva</a:t>
            </a:r>
            <a:r>
              <a:rPr sz="44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6" name="Shape 131">
            <a:extLst>
              <a:ext uri="{FF2B5EF4-FFF2-40B4-BE49-F238E27FC236}">
                <a16:creationId xmlns:a16="http://schemas.microsoft.com/office/drawing/2014/main" id="{BA653B45-4855-4D16-3AC0-60D169C69190}"/>
              </a:ext>
            </a:extLst>
          </p:cNvPr>
          <p:cNvSpPr/>
          <p:nvPr/>
        </p:nvSpPr>
        <p:spPr>
          <a:xfrm>
            <a:off x="1134274" y="2559035"/>
            <a:ext cx="9923451" cy="382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671285" lvl="0" indent="-353785" algn="l" defTabSz="457200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alterata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funzione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nocicettiva</a:t>
            </a:r>
            <a:endParaRPr sz="2800" dirty="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71285" lvl="0" indent="-353785" algn="l" defTabSz="457200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distribuzione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regionale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( ma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anche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più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ampia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)</a:t>
            </a:r>
          </a:p>
          <a:p>
            <a:pPr marL="671285" lvl="0" indent="-353785" algn="l" defTabSz="457200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caratterizzato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ipersensibilizzazione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dei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tessuti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apparenza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normali</a:t>
            </a:r>
            <a:endParaRPr sz="2800" dirty="0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71285" lvl="0" indent="-353785" algn="l" defTabSz="457200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3200" b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non </a:t>
            </a:r>
            <a:r>
              <a:rPr sz="3200" b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è</a:t>
            </a:r>
            <a:r>
              <a:rPr sz="3200" b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3200" b="1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associato</a:t>
            </a:r>
            <a:r>
              <a:rPr sz="3200" b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a</a:t>
            </a:r>
            <a:r>
              <a:rPr lang="it-IT" sz="3200" b="1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danno del SNP, ne del SNC, ne di altri tessuti</a:t>
            </a:r>
          </a:p>
          <a:p>
            <a:pPr marL="671285" lvl="0" indent="-353785" algn="l" defTabSz="457200">
              <a:lnSpc>
                <a:spcPct val="120000"/>
              </a:lnSpc>
              <a:buSzPct val="171000"/>
              <a:buChar char="•"/>
              <a:defRPr sz="1800">
                <a:solidFill>
                  <a:srgbClr val="000000"/>
                </a:solidFill>
              </a:defRPr>
            </a:pP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probabili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meccanismi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fisiopatologici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comuni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sz="2800" dirty="0" err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plasticità</a:t>
            </a:r>
            <a:r>
              <a:rPr sz="2800" dirty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0959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276CDEE-4690-5A12-0564-14647BCB735F}"/>
              </a:ext>
            </a:extLst>
          </p:cNvPr>
          <p:cNvSpPr txBox="1">
            <a:spLocks/>
          </p:cNvSpPr>
          <p:nvPr/>
        </p:nvSpPr>
        <p:spPr>
          <a:xfrm>
            <a:off x="473635" y="2657210"/>
            <a:ext cx="11252200" cy="3911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it-IT" sz="7200" dirty="0"/>
              <a:t>Dolore adattativo:  acuto</a:t>
            </a:r>
            <a:br>
              <a:rPr lang="it-IT" sz="7200" dirty="0"/>
            </a:br>
            <a:br>
              <a:rPr lang="it-IT" sz="7200" dirty="0"/>
            </a:br>
            <a:r>
              <a:rPr lang="it-IT" sz="7200" dirty="0"/>
              <a:t>Dolore </a:t>
            </a:r>
            <a:r>
              <a:rPr lang="it-IT" sz="7200" dirty="0" err="1"/>
              <a:t>maladattivo</a:t>
            </a:r>
            <a:r>
              <a:rPr lang="it-IT" sz="7200" dirty="0"/>
              <a:t>: cronico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EAFFE21E-5BB7-E99C-4D11-21207528199C}"/>
              </a:ext>
            </a:extLst>
          </p:cNvPr>
          <p:cNvSpPr txBox="1">
            <a:spLocks/>
          </p:cNvSpPr>
          <p:nvPr/>
        </p:nvSpPr>
        <p:spPr>
          <a:xfrm>
            <a:off x="469900" y="635000"/>
            <a:ext cx="11252200" cy="99925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b"/>
          <a:lstStyle>
            <a:lvl1pPr algn="ctr" defTabSz="584200">
              <a:defRPr sz="700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"/>
              </a:defRPr>
            </a:lvl1pPr>
            <a:lvl2pPr indent="228600" algn="ctr" defTabSz="584200">
              <a:defRPr sz="840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"/>
              </a:defRPr>
            </a:lvl2pPr>
            <a:lvl3pPr indent="457200" algn="ctr" defTabSz="584200">
              <a:defRPr sz="840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"/>
              </a:defRPr>
            </a:lvl3pPr>
            <a:lvl4pPr indent="685800" algn="ctr" defTabSz="584200">
              <a:defRPr sz="840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"/>
              </a:defRPr>
            </a:lvl4pPr>
            <a:lvl5pPr indent="914400" algn="ctr" defTabSz="584200">
              <a:defRPr sz="840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"/>
              </a:defRPr>
            </a:lvl5pPr>
            <a:lvl6pPr indent="1143000" algn="ctr" defTabSz="584200">
              <a:defRPr sz="840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"/>
              </a:defRPr>
            </a:lvl6pPr>
            <a:lvl7pPr indent="1371600" algn="ctr" defTabSz="584200">
              <a:defRPr sz="840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"/>
              </a:defRPr>
            </a:lvl7pPr>
            <a:lvl8pPr indent="1600200" algn="ctr" defTabSz="584200">
              <a:defRPr sz="840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"/>
              </a:defRPr>
            </a:lvl8pPr>
            <a:lvl9pPr indent="1828800" algn="ctr" defTabSz="584200">
              <a:defRPr sz="840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"/>
              </a:defRPr>
            </a:lvl9pPr>
          </a:lstStyle>
          <a:p>
            <a:r>
              <a:rPr lang="it-IT" sz="3600" i="1" dirty="0">
                <a:solidFill>
                  <a:srgbClr val="0076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….ancora in base alla fisiopatologia</a:t>
            </a:r>
            <a:r>
              <a:rPr lang="it-IT" sz="7200" i="1" dirty="0">
                <a:solidFill>
                  <a:schemeClr val="bg1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6115070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7C9CA86-575F-80E7-0006-060CBDA2BBA8}"/>
              </a:ext>
            </a:extLst>
          </p:cNvPr>
          <p:cNvSpPr txBox="1">
            <a:spLocks/>
          </p:cNvSpPr>
          <p:nvPr/>
        </p:nvSpPr>
        <p:spPr>
          <a:xfrm>
            <a:off x="670790" y="361963"/>
            <a:ext cx="10850419" cy="1785504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it-IT" sz="9300">
                <a:solidFill>
                  <a:srgbClr val="0076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 adattativo</a:t>
            </a:r>
            <a:r>
              <a:rPr lang="it-IT" sz="9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br>
              <a:rPr lang="it-IT" sz="7200">
                <a:solidFill>
                  <a:schemeClr val="bg1"/>
                </a:solidFill>
              </a:rPr>
            </a:br>
            <a:r>
              <a:rPr lang="it-IT" sz="7200">
                <a:solidFill>
                  <a:schemeClr val="bg1"/>
                </a:solidFill>
              </a:rPr>
              <a:t>dolore nocicettivo </a:t>
            </a:r>
            <a:endParaRPr lang="it-IT" sz="7200" dirty="0">
              <a:solidFill>
                <a:schemeClr val="bg1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B93001A-47E7-C47B-1D2A-24A33300F951}"/>
              </a:ext>
            </a:extLst>
          </p:cNvPr>
          <p:cNvSpPr txBox="1"/>
          <p:nvPr/>
        </p:nvSpPr>
        <p:spPr>
          <a:xfrm>
            <a:off x="292100" y="2218472"/>
            <a:ext cx="7320512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 algn="l" rtl="0">
              <a:buFont typeface="Arial" panose="020B0604020202020204" pitchFamily="34" charset="0"/>
              <a:buChar char="•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Di protezione</a:t>
            </a:r>
          </a:p>
          <a:p>
            <a:pPr marL="571500" indent="-5715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Infiammatorio (brodo infiammatorio)</a:t>
            </a:r>
          </a:p>
          <a:p>
            <a:pPr algn="l" defTabSz="584200" rtl="0">
              <a:spcBef>
                <a:spcPts val="0"/>
              </a:spcBef>
              <a:buSzTx/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Sensibilizzazione periferica (abbassamento soglia di attivazione)</a:t>
            </a:r>
          </a:p>
          <a:p>
            <a:pPr algn="l" defTabSz="584200" rtl="0">
              <a:spcBef>
                <a:spcPts val="0"/>
              </a:spcBef>
              <a:buSzTx/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Dolore sordo urente persistente</a:t>
            </a:r>
          </a:p>
          <a:p>
            <a:pPr algn="l" defTabSz="584200" rtl="0">
              <a:spcBef>
                <a:spcPts val="0"/>
              </a:spcBef>
              <a:buSzTx/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Iperalgesia primaria</a:t>
            </a:r>
          </a:p>
          <a:p>
            <a:pPr marL="571500" indent="-5715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000">
                <a:latin typeface="Arial" panose="020B0604020202020204" pitchFamily="34" charset="0"/>
                <a:cs typeface="Arial" panose="020B0604020202020204" pitchFamily="34" charset="0"/>
              </a:rPr>
              <a:t>Aumentata sensibilità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termica</a:t>
            </a:r>
          </a:p>
          <a:p>
            <a:pPr marL="571500" indent="-5715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allodinia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pasted-image.pdf">
            <a:extLst>
              <a:ext uri="{FF2B5EF4-FFF2-40B4-BE49-F238E27FC236}">
                <a16:creationId xmlns:a16="http://schemas.microsoft.com/office/drawing/2014/main" id="{C7B82A05-3962-FF36-BBC2-76A6ACA0922D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8000"/>
                    </a14:imgEffect>
                    <a14:imgEffect>
                      <a14:brightnessContrast bright="-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46570" y="2753039"/>
            <a:ext cx="4353330" cy="409342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289177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7E47F5A-6849-043B-5875-C02E9021A8FD}"/>
              </a:ext>
            </a:extLst>
          </p:cNvPr>
          <p:cNvSpPr txBox="1"/>
          <p:nvPr/>
        </p:nvSpPr>
        <p:spPr>
          <a:xfrm>
            <a:off x="322580" y="1234286"/>
            <a:ext cx="78155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600" b="1" dirty="0">
                <a:solidFill>
                  <a:srgbClr val="0076B7"/>
                </a:solidFill>
              </a:rPr>
              <a:t>Dolore </a:t>
            </a:r>
            <a:r>
              <a:rPr lang="it-IT" sz="3600" b="1" dirty="0" err="1">
                <a:solidFill>
                  <a:srgbClr val="0076B7"/>
                </a:solidFill>
              </a:rPr>
              <a:t>Maladattativo</a:t>
            </a:r>
            <a:r>
              <a:rPr lang="it-IT" sz="3600" b="1" dirty="0">
                <a:solidFill>
                  <a:srgbClr val="0076B7"/>
                </a:solidFill>
              </a:rPr>
              <a:t>:</a:t>
            </a:r>
            <a:br>
              <a:rPr lang="it-IT" sz="3600" b="1" dirty="0">
                <a:solidFill>
                  <a:srgbClr val="0076B7"/>
                </a:solidFill>
              </a:rPr>
            </a:br>
            <a:r>
              <a:rPr lang="it-IT" sz="3600" b="1" dirty="0">
                <a:solidFill>
                  <a:srgbClr val="0076B7"/>
                </a:solidFill>
              </a:rPr>
              <a:t>dolore neuropatico e </a:t>
            </a:r>
            <a:r>
              <a:rPr lang="it-IT" sz="3600" b="1" dirty="0" err="1">
                <a:solidFill>
                  <a:srgbClr val="0076B7"/>
                </a:solidFill>
              </a:rPr>
              <a:t>nociplastico</a:t>
            </a:r>
            <a:r>
              <a:rPr lang="it-IT" sz="3600" b="1" dirty="0">
                <a:solidFill>
                  <a:srgbClr val="0076B7"/>
                </a:solidFill>
              </a:rPr>
              <a:t>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49FAB2E-2E6E-0B87-2811-627D0F2ECEF8}"/>
              </a:ext>
            </a:extLst>
          </p:cNvPr>
          <p:cNvSpPr txBox="1"/>
          <p:nvPr/>
        </p:nvSpPr>
        <p:spPr>
          <a:xfrm>
            <a:off x="322579" y="2434615"/>
            <a:ext cx="8534341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17500" algn="l" defTabSz="584200" rtl="0">
              <a:spcBef>
                <a:spcPts val="2400"/>
              </a:spcBef>
              <a:buSzPct val="171000"/>
            </a:pPr>
            <a:r>
              <a:rPr lang="it-IT" sz="2000" dirty="0"/>
              <a:t>Persistenza degli stimoli algologici:</a:t>
            </a:r>
          </a:p>
          <a:p>
            <a:pPr marL="889000" indent="-571500" algn="l" defTabSz="584200" rtl="0">
              <a:spcBef>
                <a:spcPts val="2400"/>
              </a:spcBef>
              <a:buSzPct val="171000"/>
              <a:buChar char="•"/>
            </a:pPr>
            <a:r>
              <a:rPr lang="it-IT" sz="2000" dirty="0"/>
              <a:t> </a:t>
            </a:r>
            <a:r>
              <a:rPr lang="it-IT" sz="2000" dirty="0" err="1"/>
              <a:t>upregolazione</a:t>
            </a:r>
            <a:r>
              <a:rPr lang="it-IT" sz="2000" dirty="0"/>
              <a:t> dei TRPV1</a:t>
            </a:r>
          </a:p>
          <a:p>
            <a:pPr marL="660400" indent="-342900" algn="l" defTabSz="584200" rtl="0">
              <a:spcBef>
                <a:spcPts val="2400"/>
              </a:spcBef>
              <a:buSzPct val="171000"/>
              <a:buFont typeface="Arial" panose="020B0604020202020204" pitchFamily="34" charset="0"/>
              <a:buChar char="•"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 livello del DRG vi è un aumento del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glutammato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, (neurotrasmettitore eccitatorio) che attiva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rec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AMPA del II neurone e recluta i </a:t>
            </a:r>
            <a:r>
              <a:rPr lang="it-IT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rec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 NMDA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(potenziamento sinaptico) con abbassamento della soglia di attivazione del II neurone e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attivazione gliale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(con produzione di citochine infiammatorie e quindi maggior sensibilità agli stimoli nocicettivi in arrivo)</a:t>
            </a:r>
          </a:p>
        </p:txBody>
      </p:sp>
      <p:pic>
        <p:nvPicPr>
          <p:cNvPr id="6" name="pasted-image.tif">
            <a:extLst>
              <a:ext uri="{FF2B5EF4-FFF2-40B4-BE49-F238E27FC236}">
                <a16:creationId xmlns:a16="http://schemas.microsoft.com/office/drawing/2014/main" id="{FB8F17A4-E08D-1858-E72C-AF837C5BCFA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750594" y="1234286"/>
            <a:ext cx="3441405" cy="409342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846682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457121AF-B9AA-2AD0-2A2F-7CB34719A022}"/>
              </a:ext>
            </a:extLst>
          </p:cNvPr>
          <p:cNvSpPr txBox="1"/>
          <p:nvPr/>
        </p:nvSpPr>
        <p:spPr>
          <a:xfrm>
            <a:off x="789237" y="2865559"/>
            <a:ext cx="110998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1" hangingPunct="0">
              <a:spcBef>
                <a:spcPts val="0"/>
              </a:spcBef>
              <a:buSzTx/>
              <a:buNone/>
            </a:pPr>
            <a:r>
              <a:rPr lang="it-IT" sz="2800" dirty="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Stato funzionale alterato dei neuroni nocicettivi  caratterizzato da :</a:t>
            </a:r>
          </a:p>
          <a:p>
            <a:pPr marL="0" indent="0" rtl="0" latinLnBrk="1" hangingPunct="0">
              <a:spcBef>
                <a:spcPts val="0"/>
              </a:spcBef>
              <a:buSzTx/>
              <a:buNone/>
            </a:pPr>
            <a:endParaRPr lang="it-IT" sz="2800" dirty="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rtl="0" latinLnBrk="1" hangingPunct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800" dirty="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Sviluppo e aumento dell’attività spontanea </a:t>
            </a:r>
          </a:p>
          <a:p>
            <a:pPr marL="457200" indent="-457200" rtl="0" latinLnBrk="1" hangingPunct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800" dirty="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Riduzione della soglia di attivazione </a:t>
            </a:r>
          </a:p>
          <a:p>
            <a:pPr marL="457200" indent="-457200" latinLnBrk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sz="2800" dirty="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Allargamento dei campi recettivi dei neuroni nocicettivi</a:t>
            </a:r>
          </a:p>
          <a:p>
            <a:pPr marL="457200" indent="-457200" latinLnBrk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Neuroplasticità (alterazioni funzionali e strutturali a </a:t>
            </a:r>
          </a:p>
          <a:p>
            <a:pPr latinLnBrk="1">
              <a:spcBef>
                <a:spcPts val="0"/>
              </a:spcBef>
            </a:pP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livello delle corna dorsali) con apoptosi dei neuroni inibitori </a:t>
            </a:r>
          </a:p>
          <a:p>
            <a:pPr rtl="0" latinLnBrk="1" hangingPunct="0">
              <a:spcBef>
                <a:spcPts val="0"/>
              </a:spcBef>
              <a:buSzTx/>
            </a:pPr>
            <a:endParaRPr lang="it-IT" sz="2000" dirty="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  <a:p>
            <a:pPr rtl="0" latinLnBrk="1" hangingPunct="0">
              <a:spcBef>
                <a:spcPts val="0"/>
              </a:spcBef>
              <a:buSzTx/>
            </a:pPr>
            <a:endParaRPr lang="it-IT" sz="2000" dirty="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rtl="0" latinLnBrk="1" hangingPunct="0">
              <a:spcBef>
                <a:spcPts val="0"/>
              </a:spcBef>
              <a:buSzTx/>
              <a:buNone/>
            </a:pPr>
            <a:r>
              <a:rPr lang="en-GB" sz="2000" b="1" i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Journal of Back and Musculoskeletal 29 (2016) 625-633 </a:t>
            </a:r>
            <a:r>
              <a:rPr lang="en-GB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I.Sanzariello</a:t>
            </a:r>
            <a:r>
              <a:rPr lang="en-GB" sz="2000" b="1" i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M.Perrone</a:t>
            </a:r>
            <a:r>
              <a:rPr lang="en-GB" sz="2000" b="1" i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GB" sz="2000" b="1" i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L.Merlini</a:t>
            </a:r>
            <a:endParaRPr lang="it-IT" sz="2000" b="1" i="1" dirty="0">
              <a:solidFill>
                <a:srgbClr val="FFC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485F5BC-6D5D-FAD2-9024-E03D092F591F}"/>
              </a:ext>
            </a:extLst>
          </p:cNvPr>
          <p:cNvSpPr txBox="1"/>
          <p:nvPr/>
        </p:nvSpPr>
        <p:spPr>
          <a:xfrm>
            <a:off x="1282700" y="1460500"/>
            <a:ext cx="9386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b="1" dirty="0">
                <a:solidFill>
                  <a:srgbClr val="0076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SENSIBILIZZAZIONE CENTRALE DEL DOLORE</a:t>
            </a:r>
          </a:p>
        </p:txBody>
      </p:sp>
    </p:spTree>
    <p:extLst>
      <p:ext uri="{BB962C8B-B14F-4D97-AF65-F5344CB8AC3E}">
        <p14:creationId xmlns:p14="http://schemas.microsoft.com/office/powerpoint/2010/main" val="33253309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F5A6870-4336-C368-6C7F-CA811C2BD1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817" y="1501944"/>
            <a:ext cx="4795908" cy="3854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1939, le due Frida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esposta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nel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Museo de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Arte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Moderno</a:t>
            </a:r>
          </a:p>
          <a:p>
            <a:pPr marL="0" indent="0">
              <a:buNone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Raffigura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versioni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dello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stesso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artista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con un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cuore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esposto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collegato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da un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vaso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simboleggia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l’interconnessione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il dolore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fisico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quello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emotivo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D25211A-4CA0-4B53-82BB-1EE7C7F3C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51379" y="0"/>
            <a:ext cx="72406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755C7CC8-70FC-1AC6-FBB5-2C77B41B4B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1" b="875"/>
          <a:stretch>
            <a:fillRect/>
          </a:stretch>
        </p:blipFill>
        <p:spPr>
          <a:xfrm>
            <a:off x="5304147" y="10"/>
            <a:ext cx="688785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353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9EF7E08-9453-DB6F-81C3-ACDD9998B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1293028"/>
          </a:xfrm>
        </p:spPr>
        <p:txBody>
          <a:bodyPr/>
          <a:lstStyle/>
          <a:p>
            <a:r>
              <a:rPr lang="it-IT" dirty="0"/>
              <a:t>Modello multimodale: </a:t>
            </a:r>
            <a:r>
              <a:rPr lang="it-IT" dirty="0" err="1"/>
              <a:t>Cos’e’</a:t>
            </a:r>
            <a:r>
              <a:rPr lang="it-IT" dirty="0"/>
              <a:t>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B31D259-A7C5-3715-0774-D8CE02104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Combinazione di più strategie farmacologiche e non</a:t>
            </a:r>
          </a:p>
          <a:p>
            <a:pPr marL="0" indent="0">
              <a:buNone/>
            </a:pPr>
            <a:endParaRPr lang="it-IT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Agiscono sui differenti meccanismi del dolore </a:t>
            </a:r>
          </a:p>
          <a:p>
            <a:endParaRPr lang="it-IT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Kehlet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 et al. , Lancet, 2021</a:t>
            </a:r>
          </a:p>
        </p:txBody>
      </p:sp>
    </p:spTree>
    <p:extLst>
      <p:ext uri="{BB962C8B-B14F-4D97-AF65-F5344CB8AC3E}">
        <p14:creationId xmlns:p14="http://schemas.microsoft.com/office/powerpoint/2010/main" val="7390593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3FFF8D3-2EF3-4286-935A-D01BE3C853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D8CCB43-545E-4064-8BB8-5C492D0F5F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A966443-4514-DF4F-A2D1-F14418100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00" y="764373"/>
            <a:ext cx="3662344" cy="1293028"/>
          </a:xfrm>
        </p:spPr>
        <p:txBody>
          <a:bodyPr>
            <a:normAutofit/>
          </a:bodyPr>
          <a:lstStyle/>
          <a:p>
            <a:r>
              <a:rPr lang="it-IT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 strategie farmacologiche ?</a:t>
            </a:r>
          </a:p>
        </p:txBody>
      </p:sp>
      <p:sp useBgFill="1">
        <p:nvSpPr>
          <p:cNvPr id="23" name="Rounded Rectangle 14">
            <a:extLst>
              <a:ext uri="{FF2B5EF4-FFF2-40B4-BE49-F238E27FC236}">
                <a16:creationId xmlns:a16="http://schemas.microsoft.com/office/drawing/2014/main" id="{E6C57836-126B-4938-8C7A-3C3BCB59D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6008" y="1066164"/>
            <a:ext cx="6765949" cy="5148371"/>
          </a:xfrm>
          <a:prstGeom prst="roundRect">
            <a:avLst>
              <a:gd name="adj" fmla="val 2403"/>
            </a:avLst>
          </a:prstGeom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asted-image.pdf">
            <a:extLst>
              <a:ext uri="{FF2B5EF4-FFF2-40B4-BE49-F238E27FC236}">
                <a16:creationId xmlns:a16="http://schemas.microsoft.com/office/drawing/2014/main" id="{4CD5BA52-0187-5792-7C2D-F6F68D285852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6324" t="3019" r="13987" b="1397"/>
          <a:stretch/>
        </p:blipFill>
        <p:spPr>
          <a:xfrm>
            <a:off x="5458077" y="1336566"/>
            <a:ext cx="5121811" cy="4607567"/>
          </a:xfrm>
          <a:prstGeom prst="rect">
            <a:avLst/>
          </a:prstGeom>
        </p:spPr>
      </p:pic>
      <p:pic>
        <p:nvPicPr>
          <p:cNvPr id="5" name="pasted-image.pdf">
            <a:extLst>
              <a:ext uri="{FF2B5EF4-FFF2-40B4-BE49-F238E27FC236}">
                <a16:creationId xmlns:a16="http://schemas.microsoft.com/office/drawing/2014/main" id="{DFA45629-FB19-E673-CE88-515DB09631C4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4"/>
          <a:srcRect l="34541" t="14299" r="25622" b="1"/>
          <a:stretch/>
        </p:blipFill>
        <p:spPr>
          <a:xfrm>
            <a:off x="1124949" y="2246979"/>
            <a:ext cx="2428464" cy="391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9355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4C2DDD-1610-9A71-CB45-E78B55E5C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50695" y="725599"/>
            <a:ext cx="9641305" cy="1825096"/>
          </a:xfrm>
        </p:spPr>
        <p:txBody>
          <a:bodyPr>
            <a:normAutofit/>
          </a:bodyPr>
          <a:lstStyle/>
          <a:p>
            <a:r>
              <a:rPr lang="it-IT" dirty="0"/>
              <a:t>La gonalgia : </a:t>
            </a:r>
            <a:br>
              <a:rPr lang="it-IT" dirty="0"/>
            </a:br>
            <a:r>
              <a:rPr lang="it-IT" dirty="0"/>
              <a:t>UNA SFIDA CRESCENTE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E823FA-95EA-1AB8-6727-083EBA551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586790"/>
            <a:ext cx="11016916" cy="377791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Alta incidenza della patologia artrosica,  traumatica e di </a:t>
            </a:r>
            <a:r>
              <a:rPr lang="it-IT" sz="3600" dirty="0" err="1">
                <a:latin typeface="Arial" panose="020B0604020202020204" pitchFamily="34" charset="0"/>
                <a:cs typeface="Arial" panose="020B0604020202020204" pitchFamily="34" charset="0"/>
              </a:rPr>
              <a:t>protesizzazione</a:t>
            </a:r>
            <a:endParaRPr lang="it-IT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Impatto sulla qualità di vita e l’autonomia </a:t>
            </a:r>
          </a:p>
          <a:p>
            <a:endParaRPr lang="it-IT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Spesso non è controllato adeguatamente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0529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966443-4514-DF4F-A2D1-F14418100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922" y="987287"/>
            <a:ext cx="3548269" cy="4697896"/>
          </a:xfrm>
        </p:spPr>
        <p:txBody>
          <a:bodyPr>
            <a:normAutofit/>
          </a:bodyPr>
          <a:lstStyle/>
          <a:p>
            <a:r>
              <a:rPr lang="it-IT" sz="2500" b="1" dirty="0">
                <a:latin typeface="Arial" panose="020B0604020202020204" pitchFamily="34" charset="0"/>
                <a:cs typeface="Arial" panose="020B0604020202020204" pitchFamily="34" charset="0"/>
              </a:rPr>
              <a:t>Quali strategie farmacologiche</a:t>
            </a:r>
            <a:br>
              <a:rPr lang="it-IT" sz="25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500" b="1" dirty="0">
                <a:latin typeface="Arial" panose="020B0604020202020204" pitchFamily="34" charset="0"/>
                <a:cs typeface="Arial" panose="020B0604020202020204" pitchFamily="34" charset="0"/>
              </a:rPr>
              <a:t>nella gonalgia 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C5CB250-C21E-930C-D267-C2B461640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8949" y="311727"/>
            <a:ext cx="7576852" cy="6276109"/>
          </a:xfrm>
        </p:spPr>
        <p:txBody>
          <a:bodyPr anchor="ctr">
            <a:normAutofit/>
          </a:bodyPr>
          <a:lstStyle/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FANS topici (LIV.1°)</a:t>
            </a:r>
          </a:p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FANS ASSOCIATI A INIBITORI DI POMPA PROTONICA (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Liv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2)</a:t>
            </a:r>
          </a:p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COX-2 se coesistono patologie GI  (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Liv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. 1B)</a:t>
            </a:r>
          </a:p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Evitare FANS in caso di patologie cardiovascolari</a:t>
            </a:r>
          </a:p>
          <a:p>
            <a:pPr marL="0" indent="0">
              <a:buNone/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Paracetamolo /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acetaminofene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 non è condizionatamente raccomandato (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Liv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4° e 4B)</a:t>
            </a:r>
          </a:p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Oppioidi orali e transdermici non è fortemente raccomandato (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Liv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5)</a:t>
            </a:r>
          </a:p>
          <a:p>
            <a:pPr marL="0" indent="0">
              <a:buNone/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Attenzione a eventi avversi </a:t>
            </a:r>
          </a:p>
          <a:p>
            <a:pPr marL="0" indent="0">
              <a:buNone/>
            </a:pPr>
            <a:endParaRPr lang="it-IT" sz="1700" dirty="0"/>
          </a:p>
          <a:p>
            <a:pPr marL="0" indent="0">
              <a:buNone/>
            </a:pPr>
            <a:r>
              <a:rPr lang="it-IT" sz="1700" i="1" dirty="0">
                <a:latin typeface="Arial" panose="020B0604020202020204" pitchFamily="34" charset="0"/>
                <a:cs typeface="Arial" panose="020B0604020202020204" pitchFamily="34" charset="0"/>
              </a:rPr>
              <a:t>OARSI  (</a:t>
            </a:r>
            <a:r>
              <a:rPr lang="it-IT" sz="1700" i="1" dirty="0" err="1">
                <a:latin typeface="Arial" panose="020B0604020202020204" pitchFamily="34" charset="0"/>
                <a:cs typeface="Arial" panose="020B0604020202020204" pitchFamily="34" charset="0"/>
              </a:rPr>
              <a:t>osteoarthritis</a:t>
            </a:r>
            <a:r>
              <a:rPr lang="it-IT" sz="17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700" i="1" dirty="0" err="1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lang="it-IT" sz="1700" i="1" dirty="0">
                <a:latin typeface="Arial" panose="020B0604020202020204" pitchFamily="34" charset="0"/>
                <a:cs typeface="Arial" panose="020B0604020202020204" pitchFamily="34" charset="0"/>
              </a:rPr>
              <a:t> society international) Guidelines 2022</a:t>
            </a:r>
          </a:p>
        </p:txBody>
      </p:sp>
    </p:spTree>
    <p:extLst>
      <p:ext uri="{BB962C8B-B14F-4D97-AF65-F5344CB8AC3E}">
        <p14:creationId xmlns:p14="http://schemas.microsoft.com/office/powerpoint/2010/main" val="15572321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14">
            <a:extLst>
              <a:ext uri="{FF2B5EF4-FFF2-40B4-BE49-F238E27FC236}">
                <a16:creationId xmlns:a16="http://schemas.microsoft.com/office/drawing/2014/main" id="{637BD688-14A6-4B96-B8A2-3CD81C054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6008" y="0"/>
            <a:ext cx="7555992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40" name="Rectangle 26">
            <a:extLst>
              <a:ext uri="{FF2B5EF4-FFF2-40B4-BE49-F238E27FC236}">
                <a16:creationId xmlns:a16="http://schemas.microsoft.com/office/drawing/2014/main" id="{B7B2544F-CA5E-40F6-9525-716A90C83F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36008" cy="6858000"/>
          </a:xfrm>
          <a:prstGeom prst="rect">
            <a:avLst/>
          </a:prstGeom>
          <a:ln>
            <a:noFill/>
          </a:ln>
          <a:effectLst>
            <a:outerShdw blurRad="635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1" name="Picture 28">
            <a:extLst>
              <a:ext uri="{FF2B5EF4-FFF2-40B4-BE49-F238E27FC236}">
                <a16:creationId xmlns:a16="http://schemas.microsoft.com/office/drawing/2014/main" id="{D2B93162-635C-46F5-97EC-E98C1659F1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75"/>
          <a:stretch/>
        </p:blipFill>
        <p:spPr>
          <a:xfrm>
            <a:off x="0" y="4375150"/>
            <a:ext cx="4636008" cy="248285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09763913-D5FB-E37E-7853-01DF55181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922" y="987287"/>
            <a:ext cx="3548269" cy="4697896"/>
          </a:xfrm>
        </p:spPr>
        <p:txBody>
          <a:bodyPr>
            <a:normAutofit/>
          </a:bodyPr>
          <a:lstStyle/>
          <a:p>
            <a:r>
              <a:rPr lang="it-IT" sz="2500" dirty="0"/>
              <a:t>Quali strategie non farmacologiche</a:t>
            </a:r>
            <a:br>
              <a:rPr lang="it-IT" sz="2500" dirty="0"/>
            </a:br>
            <a:r>
              <a:rPr lang="it-IT" sz="2500" dirty="0"/>
              <a:t>nella gonalgia 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F1D7965-6023-C129-30FF-FA4A86381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7825" y="72736"/>
            <a:ext cx="5755949" cy="6546273"/>
          </a:xfrm>
        </p:spPr>
        <p:txBody>
          <a:bodyPr anchor="ctr">
            <a:normAutofit/>
          </a:bodyPr>
          <a:lstStyle/>
          <a:p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mantenimento del normopeso </a:t>
            </a:r>
          </a:p>
          <a:p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astensione dal fumo</a:t>
            </a:r>
          </a:p>
          <a:p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dieta equilibrata </a:t>
            </a:r>
          </a:p>
          <a:p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esercizio fisico costante (preferibilmente in acqua per il ginocchio)</a:t>
            </a:r>
          </a:p>
          <a:p>
            <a:pPr marL="0" indent="0">
              <a:buNone/>
            </a:pP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Infiltrazioni articolari : artrosi di grado lieve/moderata </a:t>
            </a:r>
          </a:p>
          <a:p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infiltrazioni con corticosteroidi e acido ialuronico sono raccomandati con liv 1B </a:t>
            </a:r>
            <a:endParaRPr lang="it-IT" sz="1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Infiltrazioni con </a:t>
            </a:r>
            <a:r>
              <a:rPr lang="it-IT" sz="1800" dirty="0" err="1">
                <a:latin typeface="Arial" panose="020B0604020202020204" pitchFamily="34" charset="0"/>
                <a:cs typeface="Arial" panose="020B0604020202020204" pitchFamily="34" charset="0"/>
              </a:rPr>
              <a:t>prp</a:t>
            </a: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Infiltrazioni cellule mesenchimali</a:t>
            </a:r>
          </a:p>
          <a:p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Mesoterapia</a:t>
            </a:r>
          </a:p>
          <a:p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Terapie fisiche e rieducazione muscolare</a:t>
            </a:r>
          </a:p>
          <a:p>
            <a:pPr marL="0" indent="0">
              <a:buNone/>
            </a:pPr>
            <a:endParaRPr lang="it-IT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sz="1100" i="1" dirty="0">
                <a:latin typeface="Arial" panose="020B0604020202020204" pitchFamily="34" charset="0"/>
                <a:cs typeface="Arial" panose="020B0604020202020204" pitchFamily="34" charset="0"/>
              </a:rPr>
              <a:t>OARSI Guidelines 2022)</a:t>
            </a:r>
            <a:endParaRPr lang="it-IT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bannuru</a:t>
            </a:r>
            <a:r>
              <a:rPr lang="it-IT" sz="1100" i="1" dirty="0">
                <a:latin typeface="Arial" panose="020B0604020202020204" pitchFamily="34" charset="0"/>
                <a:cs typeface="Arial" panose="020B0604020202020204" pitchFamily="34" charset="0"/>
              </a:rPr>
              <a:t> et al , BMJ, 2021</a:t>
            </a:r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it-IT" sz="1100" dirty="0"/>
          </a:p>
        </p:txBody>
      </p:sp>
    </p:spTree>
    <p:extLst>
      <p:ext uri="{BB962C8B-B14F-4D97-AF65-F5344CB8AC3E}">
        <p14:creationId xmlns:p14="http://schemas.microsoft.com/office/powerpoint/2010/main" val="32668261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763913-D5FB-E37E-7853-01DF55181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Quali strategie non farmacologiche 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F1D7965-6023-C129-30FF-FA4A86381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1266714" cy="4024125"/>
          </a:xfrm>
        </p:spPr>
        <p:txBody>
          <a:bodyPr>
            <a:normAutofit fontScale="92500"/>
          </a:bodyPr>
          <a:lstStyle/>
          <a:p>
            <a:endParaRPr lang="it-IT" dirty="0"/>
          </a:p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Tecniche interventistiche : blocchi nervosi, radiofrequenza 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crioanalgesia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. Pain Res 2023 , BMC </a:t>
            </a:r>
            <a:r>
              <a:rPr lang="it-IT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Musc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Disord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 2021)</a:t>
            </a:r>
          </a:p>
          <a:p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Tecnologie emergenti sono la realtà virtuale e biofeedback : distrazione cognitiva , rimodulazione del dolore con obiettivo di ridurre l’ansia e l’uso di oppioidi</a:t>
            </a:r>
          </a:p>
          <a:p>
            <a:pPr marL="0" indent="0">
              <a:buNone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(Front </a:t>
            </a:r>
            <a:r>
              <a:rPr lang="it-IT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Neurol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 2022, </a:t>
            </a:r>
            <a:r>
              <a:rPr lang="it-IT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Clin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Med</a:t>
            </a:r>
            <a:r>
              <a:rPr lang="it-IT" sz="2000" i="1" dirty="0">
                <a:latin typeface="Arial" panose="020B0604020202020204" pitchFamily="34" charset="0"/>
                <a:cs typeface="Arial" panose="020B0604020202020204" pitchFamily="34" charset="0"/>
              </a:rPr>
              <a:t> 2023)</a:t>
            </a:r>
          </a:p>
          <a:p>
            <a:pPr marL="0" indent="0">
              <a:buNone/>
            </a:pPr>
            <a:endParaRPr lang="it-IT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Approccio psicosociale con supporto psicologico e terapia cognitivo-comportamentale  : mente e dolore sono un binomio inscindibile </a:t>
            </a:r>
          </a:p>
        </p:txBody>
      </p:sp>
    </p:spTree>
    <p:extLst>
      <p:ext uri="{BB962C8B-B14F-4D97-AF65-F5344CB8AC3E}">
        <p14:creationId xmlns:p14="http://schemas.microsoft.com/office/powerpoint/2010/main" val="23010447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763913-D5FB-E37E-7853-01DF55181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366" y="764373"/>
            <a:ext cx="10613834" cy="1293028"/>
          </a:xfrm>
        </p:spPr>
        <p:txBody>
          <a:bodyPr>
            <a:normAutofit/>
          </a:bodyPr>
          <a:lstStyle/>
          <a:p>
            <a:pPr algn="ctr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Quali strategie non farmacologiche nella gonalgia </a:t>
            </a:r>
            <a:r>
              <a:rPr lang="it-IT" dirty="0"/>
              <a:t>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F1D7965-6023-C129-30FF-FA4A86381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261" y="3020825"/>
            <a:ext cx="11266714" cy="4024125"/>
          </a:xfrm>
        </p:spPr>
        <p:txBody>
          <a:bodyPr>
            <a:normAutofit/>
          </a:bodyPr>
          <a:lstStyle/>
          <a:p>
            <a:endParaRPr lang="it-IT" dirty="0"/>
          </a:p>
          <a:p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Blocco anestetico , radiofrequenza ,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crioanalgesia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del nervo safeno</a:t>
            </a:r>
          </a:p>
          <a:p>
            <a:pPr marL="0" indent="0">
              <a:buNone/>
            </a:pPr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Blocco anestetico,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rafiofrequenza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,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crioanalgesia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dei nervi genicolati</a:t>
            </a:r>
          </a:p>
        </p:txBody>
      </p:sp>
    </p:spTree>
    <p:extLst>
      <p:ext uri="{BB962C8B-B14F-4D97-AF65-F5344CB8AC3E}">
        <p14:creationId xmlns:p14="http://schemas.microsoft.com/office/powerpoint/2010/main" val="12129654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0">
            <a:extLst>
              <a:ext uri="{FF2B5EF4-FFF2-40B4-BE49-F238E27FC236}">
                <a16:creationId xmlns:a16="http://schemas.microsoft.com/office/drawing/2014/main" id="{EC3BBC63-DC19-41B8-AB81-E30CC21AEB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4E3B869-3361-4E8C-87BB-27794406A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6A856AB-281D-45B5-B270-8EA6AC0CBD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3B4A362-CF87-0B62-416B-F6040F518D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799" y="764373"/>
            <a:ext cx="4124396" cy="16002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b="1"/>
              <a:t>TECNICHE INTERVENTISTICHE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71DAB03-861D-68C4-D6A6-E4D5BA506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364572"/>
            <a:ext cx="4381500" cy="4252127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1500"/>
              <a:t>BLOCCO ANESTETICO DEL NERVO SAFENO </a:t>
            </a:r>
          </a:p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 Ramo sensitivo del nervo femorale </a:t>
            </a:r>
          </a:p>
          <a:p>
            <a:pPr marL="114300"/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Setting ambulatoriale</a:t>
            </a:r>
          </a:p>
          <a:p>
            <a:pPr marL="114300"/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Innerva la regione mediale del ginocchio e gamba</a:t>
            </a:r>
          </a:p>
          <a:p>
            <a:pPr marL="114300"/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Target ecografico: vasi safen</a:t>
            </a:r>
          </a:p>
          <a:p>
            <a:pPr marL="114300"/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Efficace nel dolore postprotesico </a:t>
            </a:r>
          </a:p>
          <a:p>
            <a:pPr marL="114300"/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Si può utilizzare come integrazione dopo FANS/oppioidi </a:t>
            </a:r>
          </a:p>
          <a:p>
            <a:pPr marL="114300"/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Alternativa o complemento alla RF genicolati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4100B3A-32BB-0B34-7434-8C7AE7020E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004" r="10009" b="11094"/>
          <a:stretch/>
        </p:blipFill>
        <p:spPr>
          <a:xfrm>
            <a:off x="5147642" y="962308"/>
            <a:ext cx="3511451" cy="3272177"/>
          </a:xfrm>
          <a:prstGeom prst="rect">
            <a:avLst/>
          </a:prstGeom>
        </p:spPr>
      </p:pic>
      <p:sp>
        <p:nvSpPr>
          <p:cNvPr id="27" name="Round Single Corner Rectangle 17">
            <a:extLst>
              <a:ext uri="{FF2B5EF4-FFF2-40B4-BE49-F238E27FC236}">
                <a16:creationId xmlns:a16="http://schemas.microsoft.com/office/drawing/2014/main" id="{76B44A81-87EC-416C-8094-359C84FEF5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10817" y="1002026"/>
            <a:ext cx="2309217" cy="1684338"/>
          </a:xfrm>
          <a:prstGeom prst="round1Rect">
            <a:avLst>
              <a:gd name="adj" fmla="val 11295"/>
            </a:avLst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 Single Corner Rectangle 16">
            <a:extLst>
              <a:ext uri="{FF2B5EF4-FFF2-40B4-BE49-F238E27FC236}">
                <a16:creationId xmlns:a16="http://schemas.microsoft.com/office/drawing/2014/main" id="{0C371495-4807-437C-B138-97390839F8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6241840" y="4259603"/>
            <a:ext cx="2417253" cy="1840846"/>
          </a:xfrm>
          <a:prstGeom prst="round1Rect">
            <a:avLst>
              <a:gd name="adj" fmla="val 11295"/>
            </a:avLst>
          </a:prstGeom>
          <a:solidFill>
            <a:schemeClr val="accent5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812473A-9C16-5841-5848-B3A5556F94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095" r="67526" b="6418"/>
          <a:stretch/>
        </p:blipFill>
        <p:spPr>
          <a:xfrm>
            <a:off x="8766008" y="2766716"/>
            <a:ext cx="2463799" cy="298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0339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DFADFB3-3D44-49A8-AE3B-A87C61607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3B4A362-CF87-0B62-416B-F6040F518D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95600" y="148422"/>
            <a:ext cx="8610600" cy="102286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00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TECNICHE INTERVENTISTICHE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71DAB03-861D-68C4-D6A6-E4D5BA506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519" y="1171287"/>
            <a:ext cx="6255328" cy="4777235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RADIOFREQUENZA  DEI NERVI GENICOLATI</a:t>
            </a:r>
          </a:p>
          <a:p>
            <a:endParaRPr lang="en-US" sz="1700" dirty="0"/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Nervi superomediale , superolaterale, inferomediale 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Innervano la capsula articolare del ginocchio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Accessibili tramite ecoguida o fluoroscopia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Setting sala operatoria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Radiofrequenza continua: ablazione termica a 80°C per 90 sec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Radiofrequenza pulsata 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ablazione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non lesiva a 42°C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Dolore postoperatorio persistente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Riduzione significativa del dolore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pari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al 50-70% per 3 - 12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mesi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4" name="Immagine 3" descr="Immagine che contiene testo, schermata, orologio, persona&#10;&#10;Descrizione generata automaticamente">
            <a:extLst>
              <a:ext uri="{FF2B5EF4-FFF2-40B4-BE49-F238E27FC236}">
                <a16:creationId xmlns:a16="http://schemas.microsoft.com/office/drawing/2014/main" id="{31586FD1-82F7-9995-DA48-525DFD165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2365" y="1319709"/>
            <a:ext cx="5501922" cy="336992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91408064-B240-17BC-02BA-2BA4EFAA5D84}"/>
              </a:ext>
            </a:extLst>
          </p:cNvPr>
          <p:cNvSpPr txBox="1"/>
          <p:nvPr/>
        </p:nvSpPr>
        <p:spPr>
          <a:xfrm>
            <a:off x="228601" y="5935611"/>
            <a:ext cx="113520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/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“Thermal nerve radiofrequency ablation for the non surgical treatment of knee osteoarthritis: a systematic literature review”, A.F.M.M. Chen et al., Journal of the American Academy of 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Orthopaedic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Surgeons, vol. 29,pp. 387-396, 1 may 2021</a:t>
            </a:r>
          </a:p>
          <a:p>
            <a:pPr marL="114300"/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“Procedures for the treatment of symptomatic Knee Osteoarthritis: a systematic Review”, Pain Medicine, vol.21, p. 333-348, 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feb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2020</a:t>
            </a:r>
          </a:p>
        </p:txBody>
      </p:sp>
    </p:spTree>
    <p:extLst>
      <p:ext uri="{BB962C8B-B14F-4D97-AF65-F5344CB8AC3E}">
        <p14:creationId xmlns:p14="http://schemas.microsoft.com/office/powerpoint/2010/main" val="33173112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FD580F5-E7BF-4C1D-BEFD-4A4601EBA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EA5387D-64D8-4D6C-B109-FF4E81DF6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 descr="Immagine che contiene testo, schermata, orologio, persona&#10;&#10;Descrizione generata automaticamente">
            <a:extLst>
              <a:ext uri="{FF2B5EF4-FFF2-40B4-BE49-F238E27FC236}">
                <a16:creationId xmlns:a16="http://schemas.microsoft.com/office/drawing/2014/main" id="{31586FD1-82F7-9995-DA48-525DFD16532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0000"/>
          </a:blip>
          <a:srcRect b="8163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3B4A362-CF87-0B62-416B-F6040F518D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95600" y="764373"/>
            <a:ext cx="8610600" cy="12930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000"/>
              <a:t>TECNICHE INTERVENTISTICHE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71DAB03-861D-68C4-D6A6-E4D5BA506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194560"/>
            <a:ext cx="10820400" cy="4024125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RADIOFREQUENZA  PULSATA DEI NERVI GENICOLATI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Studio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multicentrico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Riduce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il dolore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cronico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postTKA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del 60% a 6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mesi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Migliora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qualità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di vita 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funzionalita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articolare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1408064-B240-17BC-02BA-2BA4EFAA5D84}"/>
              </a:ext>
            </a:extLst>
          </p:cNvPr>
          <p:cNvSpPr txBox="1"/>
          <p:nvPr/>
        </p:nvSpPr>
        <p:spPr>
          <a:xfrm>
            <a:off x="553598" y="5830457"/>
            <a:ext cx="11352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>
              <a:spcAft>
                <a:spcPts val="600"/>
              </a:spcAft>
            </a:pP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Pulsed radiofrequency treatment of genicular nerves for knee pain .  Pain Physician . Davis T. et al.2021 ; 24(5):391-398</a:t>
            </a:r>
          </a:p>
        </p:txBody>
      </p:sp>
    </p:spTree>
    <p:extLst>
      <p:ext uri="{BB962C8B-B14F-4D97-AF65-F5344CB8AC3E}">
        <p14:creationId xmlns:p14="http://schemas.microsoft.com/office/powerpoint/2010/main" val="22714184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B4A362-CF87-0B62-416B-F6040F518D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95600" y="148422"/>
            <a:ext cx="8610600" cy="12930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00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TECNICHE INTERVENTISTICHE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71DAB03-861D-68C4-D6A6-E4D5BA506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037" y="1441450"/>
            <a:ext cx="6255328" cy="4777235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CRIOANALGESIA  DEI NERVI SAFENO e GENICOLATI</a:t>
            </a:r>
          </a:p>
          <a:p>
            <a:endParaRPr lang="en-US" sz="1700" dirty="0"/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Tecnica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mininvasiva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ripetibile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utilizza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il freddo per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interrompere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temporaneamente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conduzione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nervosa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attraverso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meccanismo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criotermolisi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nervo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sensitivo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(senza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danno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strutturale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permanente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  con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cicli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congelamento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(-70°C)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Viene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preceduta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da un test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diagnostici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anestetico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guida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ecografica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fluoroscopica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Analgesia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completa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immediata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nel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80%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casi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Durata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effetti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: 1 mese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fino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 8-12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mesi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Dolore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cronico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resistente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Effetti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collaterali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lievi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ematoma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ipoestesia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transitoria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neuropatie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periferiche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22860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22860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 descr="Immagine che contiene testo, schermata, orologio, persona&#10;&#10;Descrizione generata automaticamente">
            <a:extLst>
              <a:ext uri="{FF2B5EF4-FFF2-40B4-BE49-F238E27FC236}">
                <a16:creationId xmlns:a16="http://schemas.microsoft.com/office/drawing/2014/main" id="{31586FD1-82F7-9995-DA48-525DFD165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4645" y="1204823"/>
            <a:ext cx="4909642" cy="348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8653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B4A362-CF87-0B62-416B-F6040F518D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6809" y="148422"/>
            <a:ext cx="11059391" cy="129302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 cap="all" baseline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Radiofrequenza</a:t>
            </a:r>
            <a:r>
              <a:rPr lang="en-US" sz="4000" kern="1200" cap="all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4000" kern="1200" cap="all" baseline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crioanalgesia</a:t>
            </a:r>
            <a:r>
              <a:rPr lang="en-US" sz="4000" kern="1200" cap="all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71DAB03-861D-68C4-D6A6-E4D5BA506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037" y="1441450"/>
            <a:ext cx="6255328" cy="4777235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Entrambe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sono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indicate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nel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dolore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cronico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Entrambe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sono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indicate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nelle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artrosi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complesse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paziente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fragile e non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elegibile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intervento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chirurgico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crioanalgesia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danneggia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fibre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motorie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permette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trattamenti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ripetuti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senza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rischi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cumulativi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radiofrequenza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pulsata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reversibile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mentre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quella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continua produce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lesioni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permanenti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crioanalgesia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compatibile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con pacemaker , 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differenza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radiofrequenza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22860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22860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 descr="Immagine che contiene testo, schermata, orologio, persona&#10;&#10;Descrizione generata automaticamente">
            <a:extLst>
              <a:ext uri="{FF2B5EF4-FFF2-40B4-BE49-F238E27FC236}">
                <a16:creationId xmlns:a16="http://schemas.microsoft.com/office/drawing/2014/main" id="{31586FD1-82F7-9995-DA48-525DFD165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4645" y="1204823"/>
            <a:ext cx="4909642" cy="348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496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B4A362-CF87-0B62-416B-F6040F518D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6809" y="148422"/>
            <a:ext cx="11059391" cy="129302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 cap="all" baseline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Radiofrequenza</a:t>
            </a:r>
            <a:r>
              <a:rPr lang="en-US" sz="4000" kern="1200" cap="all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4000" kern="1200" cap="all" baseline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crioanalgesia</a:t>
            </a:r>
            <a:r>
              <a:rPr lang="en-US" sz="4000" kern="1200" cap="all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71DAB03-861D-68C4-D6A6-E4D5BA506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037" y="1441450"/>
            <a:ext cx="6255328" cy="4777235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Studio del 2019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radiofrequency vs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cryoanalgesia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 knee osteoarthritis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Erdem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et al.) ha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dimostrato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migliore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tollerabilità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crioanalgesia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con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analoga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efficacia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analgesica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 6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mesi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rispetto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alla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RF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la RF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mantiene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vantaggi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 termini di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standardizzazione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della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procedura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22860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 descr="Immagine che contiene testo, schermata, orologio, persona&#10;&#10;Descrizione generata automaticamente">
            <a:extLst>
              <a:ext uri="{FF2B5EF4-FFF2-40B4-BE49-F238E27FC236}">
                <a16:creationId xmlns:a16="http://schemas.microsoft.com/office/drawing/2014/main" id="{31586FD1-82F7-9995-DA48-525DFD165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4645" y="1204823"/>
            <a:ext cx="4909642" cy="348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245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4C2DDD-1610-9A71-CB45-E78B55E5C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0"/>
            <a:ext cx="9448800" cy="1825096"/>
          </a:xfrm>
        </p:spPr>
        <p:txBody>
          <a:bodyPr/>
          <a:lstStyle/>
          <a:p>
            <a:r>
              <a:rPr lang="it-IT" dirty="0"/>
              <a:t>DEFINIZIONE DI DOLORE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E823FA-95EA-1AB8-6727-083EBA551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337" y="2420717"/>
            <a:ext cx="10411326" cy="2527967"/>
          </a:xfrm>
        </p:spPr>
        <p:txBody>
          <a:bodyPr>
            <a:normAutofit/>
          </a:bodyPr>
          <a:lstStyle/>
          <a:p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UN’ESPERIENZA SENSORIALE ED EMOTIVA SPIACEVOLE , ASSOCIATA A  (O SIMILE A QUELLA ASSOCIATA A )  DANNO TISSUTALE POTENZIALE IN ATTO</a:t>
            </a: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i="1" dirty="0">
                <a:latin typeface="Arial" panose="020B0604020202020204" pitchFamily="34" charset="0"/>
                <a:cs typeface="Arial" panose="020B0604020202020204" pitchFamily="34" charset="0"/>
              </a:rPr>
              <a:t>IASP, INTERNATIONAL ASSOCIATION FOR THE STUDY OF PAIN,2020</a:t>
            </a:r>
          </a:p>
        </p:txBody>
      </p:sp>
    </p:spTree>
    <p:extLst>
      <p:ext uri="{BB962C8B-B14F-4D97-AF65-F5344CB8AC3E}">
        <p14:creationId xmlns:p14="http://schemas.microsoft.com/office/powerpoint/2010/main" val="35161741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AADB4E1-EA89-C006-1923-A86393B71B38}"/>
              </a:ext>
            </a:extLst>
          </p:cNvPr>
          <p:cNvSpPr txBox="1"/>
          <p:nvPr/>
        </p:nvSpPr>
        <p:spPr>
          <a:xfrm>
            <a:off x="394855" y="480767"/>
            <a:ext cx="1115723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Analgesic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Effectiveness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Genicular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Nerve-targeted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Cooled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Pulsed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Radiofrequency</a:t>
            </a:r>
            <a:endParaRPr lang="it-IT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Ablation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Osteoarthritis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Knee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 Pain: A </a:t>
            </a:r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Systematic</a:t>
            </a: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 Review and Meta-</a:t>
            </a:r>
            <a:r>
              <a:rPr lang="it-IT" sz="3200" dirty="0" err="1"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  <a:endParaRPr lang="it-IT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5196049-2EB8-E605-1B2C-386C74A95466}"/>
              </a:ext>
            </a:extLst>
          </p:cNvPr>
          <p:cNvSpPr txBox="1"/>
          <p:nvPr/>
        </p:nvSpPr>
        <p:spPr>
          <a:xfrm>
            <a:off x="7754215" y="6315677"/>
            <a:ext cx="36550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Pain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Physician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2024; 27:357-373 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C3F4A12-F4BA-DDF2-456A-8C56F26C3BE3}"/>
              </a:ext>
            </a:extLst>
          </p:cNvPr>
          <p:cNvSpPr txBox="1"/>
          <p:nvPr/>
        </p:nvSpPr>
        <p:spPr>
          <a:xfrm>
            <a:off x="477982" y="3244334"/>
            <a:ext cx="9299863" cy="255454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it-IT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conducted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meta-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nonconventional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pulsed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cooled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RFA</a:t>
            </a:r>
          </a:p>
          <a:p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genicular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nerve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knee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OA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intended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study to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useful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information in</a:t>
            </a:r>
          </a:p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deciding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whether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use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nonconventional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RFA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effectivenes</a:t>
            </a:r>
            <a:endParaRPr lang="it-IT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systematic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review and meta-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eligible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(604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cooled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pulsed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RFA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targeting the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genicular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nerve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resulted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considerable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  <a:endParaRPr lang="it-IT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reduction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post one, 3, 6, and 12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 0.005).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improvement</a:t>
            </a:r>
            <a:endParaRPr lang="it-IT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physical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the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cooled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RFA technique in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follow-up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</a:t>
            </a:r>
          </a:p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improvement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physical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the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pulsed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RFA technique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one-</a:t>
            </a:r>
          </a:p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3-month follow-up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3355656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6231778-2FF9-CF0B-D41C-DF5F71B834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648" y="132202"/>
            <a:ext cx="11345844" cy="1222234"/>
          </a:xfrm>
        </p:spPr>
        <p:txBody>
          <a:bodyPr>
            <a:normAutofit/>
          </a:bodyPr>
          <a:lstStyle/>
          <a:p>
            <a:r>
              <a:rPr lang="it-IT" sz="3600" dirty="0" err="1">
                <a:latin typeface="Arial" panose="020B0604020202020204" pitchFamily="34" charset="0"/>
                <a:cs typeface="Arial" panose="020B0604020202020204" pitchFamily="34" charset="0"/>
              </a:rPr>
              <a:t>Realta’</a:t>
            </a:r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 virtuale immersiva : UNO STRUMENTO TERAPEUTICO EMERGENTE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F0E517C-6F40-1A0A-D0DC-51680E6F2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7799" y="2324559"/>
            <a:ext cx="11621265" cy="4533441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Simulazione interattiva tridimensionale che attiva e coinvolge tutti i sensi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Utilizzo di visori per generare ambienti realistici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Coinvolgimento attivo del paziente nell’ambiente virtuale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Meccanismi di azione : distrazione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attentiva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, modulazione corticale del dolore , riduzione dell’ansia , miglioramento dell’umore . Stimolazione della neuroplasticità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Uso combinato con la fisioterapia tradizionale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Non è invasiva , è personalizzabile , non ha effetti collaterali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Costi, formazione del personale specializzato</a:t>
            </a:r>
          </a:p>
          <a:p>
            <a:endParaRPr lang="it-IT" dirty="0"/>
          </a:p>
          <a:p>
            <a:endParaRPr lang="it-IT" dirty="0"/>
          </a:p>
          <a:p>
            <a:r>
              <a:rPr lang="it-IT" sz="2100" b="1" i="1" dirty="0">
                <a:latin typeface="Arial" panose="020B0604020202020204" pitchFamily="34" charset="0"/>
                <a:cs typeface="Arial" panose="020B0604020202020204" pitchFamily="34" charset="0"/>
              </a:rPr>
              <a:t>Efficacy</a:t>
            </a:r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sz="2100" b="1" i="1" dirty="0">
                <a:latin typeface="Arial" panose="020B0604020202020204" pitchFamily="34" charset="0"/>
                <a:cs typeface="Arial" panose="020B0604020202020204" pitchFamily="34" charset="0"/>
              </a:rPr>
              <a:t>virtual</a:t>
            </a:r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100" b="1" i="1" dirty="0">
                <a:latin typeface="Arial" panose="020B0604020202020204" pitchFamily="34" charset="0"/>
                <a:cs typeface="Arial" panose="020B0604020202020204" pitchFamily="34" charset="0"/>
              </a:rPr>
              <a:t>reality</a:t>
            </a:r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 for pain relief in medical procedures: a systematic review and meta-analysis. </a:t>
            </a:r>
          </a:p>
          <a:p>
            <a:r>
              <a:rPr lang="it-IT" sz="2100" i="1" dirty="0" err="1">
                <a:latin typeface="Arial" panose="020B0604020202020204" pitchFamily="34" charset="0"/>
                <a:cs typeface="Arial" panose="020B0604020202020204" pitchFamily="34" charset="0"/>
              </a:rPr>
              <a:t>Teh</a:t>
            </a:r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 JJ, et al. BMC </a:t>
            </a:r>
            <a:r>
              <a:rPr lang="it-IT" sz="2100" i="1" dirty="0" err="1">
                <a:latin typeface="Arial" panose="020B0604020202020204" pitchFamily="34" charset="0"/>
                <a:cs typeface="Arial" panose="020B0604020202020204" pitchFamily="34" charset="0"/>
              </a:rPr>
              <a:t>Med</a:t>
            </a:r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. 2024</a:t>
            </a:r>
          </a:p>
          <a:p>
            <a:endParaRPr lang="it-IT" sz="2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Use of </a:t>
            </a:r>
            <a:r>
              <a:rPr lang="it-IT" sz="2100" b="1" i="1" dirty="0">
                <a:latin typeface="Arial" panose="020B0604020202020204" pitchFamily="34" charset="0"/>
                <a:cs typeface="Arial" panose="020B0604020202020204" pitchFamily="34" charset="0"/>
              </a:rPr>
              <a:t>virtual</a:t>
            </a:r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100" b="1" i="1" dirty="0">
                <a:latin typeface="Arial" panose="020B0604020202020204" pitchFamily="34" charset="0"/>
                <a:cs typeface="Arial" panose="020B0604020202020204" pitchFamily="34" charset="0"/>
              </a:rPr>
              <a:t>reality</a:t>
            </a:r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 in managing paediatric procedural pain and anxiety: An integrative literature review.</a:t>
            </a:r>
          </a:p>
          <a:p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100" i="1" dirty="0" err="1">
                <a:latin typeface="Arial" panose="020B0604020202020204" pitchFamily="34" charset="0"/>
                <a:cs typeface="Arial" panose="020B0604020202020204" pitchFamily="34" charset="0"/>
              </a:rPr>
              <a:t>Addab</a:t>
            </a:r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100" i="1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, et al. </a:t>
            </a:r>
            <a:r>
              <a:rPr lang="it-IT" sz="2100" i="1" dirty="0" err="1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100" i="1" dirty="0" err="1">
                <a:latin typeface="Arial" panose="020B0604020202020204" pitchFamily="34" charset="0"/>
                <a:cs typeface="Arial" panose="020B0604020202020204" pitchFamily="34" charset="0"/>
              </a:rPr>
              <a:t>Clin</a:t>
            </a:r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100" i="1" dirty="0" err="1">
                <a:latin typeface="Arial" panose="020B0604020202020204" pitchFamily="34" charset="0"/>
                <a:cs typeface="Arial" panose="020B0604020202020204" pitchFamily="34" charset="0"/>
              </a:rPr>
              <a:t>Nurs</a:t>
            </a:r>
            <a:r>
              <a:rPr lang="it-IT" sz="2100" i="1" dirty="0">
                <a:latin typeface="Arial" panose="020B0604020202020204" pitchFamily="34" charset="0"/>
                <a:cs typeface="Arial" panose="020B0604020202020204" pitchFamily="34" charset="0"/>
              </a:rPr>
              <a:t>. 2022.</a:t>
            </a:r>
          </a:p>
          <a:p>
            <a:endParaRPr lang="it-IT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837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2054">
            <a:extLst>
              <a:ext uri="{FF2B5EF4-FFF2-40B4-BE49-F238E27FC236}">
                <a16:creationId xmlns:a16="http://schemas.microsoft.com/office/drawing/2014/main" id="{70585FAD-1C97-4102-96EB-BB33B79B8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16252B3A-05BB-4748-B9EA-C30988E39F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ASTERIX E IL SEGRETO DELLA POZIONE MAGICA | Officinema feltre">
            <a:extLst>
              <a:ext uri="{FF2B5EF4-FFF2-40B4-BE49-F238E27FC236}">
                <a16:creationId xmlns:a16="http://schemas.microsoft.com/office/drawing/2014/main" id="{4274897B-739D-79E2-6D33-CC7D60783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7" r="29403" b="-1"/>
          <a:stretch>
            <a:fillRect/>
          </a:stretch>
        </p:blipFill>
        <p:spPr bwMode="auto">
          <a:xfrm>
            <a:off x="643469" y="643465"/>
            <a:ext cx="4332561" cy="3928534"/>
          </a:xfrm>
          <a:prstGeom prst="rect">
            <a:avLst/>
          </a:prstGeom>
          <a:noFill/>
          <a:ln w="31750" cap="sq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B0AFED52-2600-4804-AD20-A48030C509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643467"/>
            <a:ext cx="6250771" cy="132333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Rectangle 2060">
            <a:extLst>
              <a:ext uri="{FF2B5EF4-FFF2-40B4-BE49-F238E27FC236}">
                <a16:creationId xmlns:a16="http://schemas.microsoft.com/office/drawing/2014/main" id="{B65A894E-F0CA-4F85-A8E2-446D1F62C1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7" y="4891194"/>
            <a:ext cx="4332561" cy="132333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Immagine 1" descr="Immagine che contiene testo, schermata, vestiti, cartone animato&#10;&#10;Descrizione generata automaticamente">
            <a:extLst>
              <a:ext uri="{FF2B5EF4-FFF2-40B4-BE49-F238E27FC236}">
                <a16:creationId xmlns:a16="http://schemas.microsoft.com/office/drawing/2014/main" id="{78DE30AD-9880-90E4-6031-C8C6D4B3FE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770" t="-2860" r="11371" b="9831"/>
          <a:stretch/>
        </p:blipFill>
        <p:spPr>
          <a:xfrm>
            <a:off x="6473536" y="1747327"/>
            <a:ext cx="5012616" cy="4061191"/>
          </a:xfrm>
          <a:prstGeom prst="rect">
            <a:avLst/>
          </a:prstGeom>
          <a:ln w="31750" cap="sq">
            <a:noFill/>
            <a:miter lim="800000"/>
          </a:ln>
        </p:spPr>
      </p:pic>
      <p:sp>
        <p:nvSpPr>
          <p:cNvPr id="3" name="Esplosione 1 2">
            <a:extLst>
              <a:ext uri="{FF2B5EF4-FFF2-40B4-BE49-F238E27FC236}">
                <a16:creationId xmlns:a16="http://schemas.microsoft.com/office/drawing/2014/main" id="{CE0A2519-7530-9E74-495F-8EB10B134B64}"/>
              </a:ext>
            </a:extLst>
          </p:cNvPr>
          <p:cNvSpPr/>
          <p:nvPr/>
        </p:nvSpPr>
        <p:spPr>
          <a:xfrm>
            <a:off x="3486304" y="3925361"/>
            <a:ext cx="4266382" cy="2304920"/>
          </a:xfrm>
          <a:prstGeom prst="irregularSeal1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15-20%</a:t>
            </a:r>
          </a:p>
          <a:p>
            <a:pPr algn="ctr"/>
            <a:r>
              <a:rPr lang="it-IT" sz="1600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Grosu</a:t>
            </a:r>
            <a:r>
              <a:rPr lang="it-IT" sz="1600" i="1" dirty="0">
                <a:latin typeface="Arial" panose="020B0604020202020204" pitchFamily="34" charset="0"/>
                <a:cs typeface="Arial" panose="020B0604020202020204" pitchFamily="34" charset="0"/>
              </a:rPr>
              <a:t> 2014, </a:t>
            </a:r>
          </a:p>
          <a:p>
            <a:pPr algn="ctr"/>
            <a:r>
              <a:rPr lang="it-IT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Wylde</a:t>
            </a:r>
            <a:r>
              <a:rPr lang="it-IT" sz="1600" i="1" dirty="0">
                <a:latin typeface="Arial" panose="020B0604020202020204" pitchFamily="34" charset="0"/>
                <a:cs typeface="Arial" panose="020B0604020202020204" pitchFamily="34" charset="0"/>
              </a:rPr>
              <a:t> 2018</a:t>
            </a:r>
            <a:r>
              <a:rPr lang="it-IT" sz="16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29746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 thruBlk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88C9510-384E-BAB0-BBFF-0C60F9251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7962" y="0"/>
            <a:ext cx="11128872" cy="1825096"/>
          </a:xfrm>
        </p:spPr>
        <p:txBody>
          <a:bodyPr>
            <a:noAutofit/>
          </a:bodyPr>
          <a:lstStyle/>
          <a:p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Si può prevenire lo sviluppo di dolore postoperatorio persistente  (CPSP)?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0ECCEB5-148E-FBFF-6B59-384F4DA72E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9345" y="2112848"/>
            <a:ext cx="10653310" cy="3777715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Identificare il paziente a rischio (donna, patologie psichiatriche , diabete , l’assunzione di oppioidi, presenza della componente neuropatica, fattori psicosociali.. .)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Ottimizzare il dolore prima dell’intervento chirurgico (toracotomie,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amputazioni,mastectomia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chirurgia di sostituzione protesica articolare)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Analgesia multimodale 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neuromodulazione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ancora riconosciuta)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Tecniche di anestesia multimodale che garantiscano il controllo del dolore durante e dopo l’intervento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D37A2F3-E5F6-004D-9C6A-9077FCC6AC48}"/>
              </a:ext>
            </a:extLst>
          </p:cNvPr>
          <p:cNvSpPr txBox="1"/>
          <p:nvPr/>
        </p:nvSpPr>
        <p:spPr>
          <a:xfrm>
            <a:off x="255224" y="6178316"/>
            <a:ext cx="115016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i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Chronic</a:t>
            </a:r>
            <a:r>
              <a:rPr lang="it-IT" sz="16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i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postsurgical</a:t>
            </a:r>
            <a:r>
              <a:rPr lang="it-IT" sz="16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i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  <a:r>
              <a:rPr lang="it-IT" sz="16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1600" i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transitional</a:t>
            </a:r>
            <a:r>
              <a:rPr lang="it-IT" sz="16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i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  <a:r>
              <a:rPr lang="it-IT" sz="16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services: a narrative review </a:t>
            </a:r>
            <a:r>
              <a:rPr lang="it-IT" sz="1600" i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highlighting</a:t>
            </a:r>
            <a:r>
              <a:rPr lang="it-IT" sz="16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i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European</a:t>
            </a:r>
            <a:r>
              <a:rPr lang="it-IT" sz="16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i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perspectives</a:t>
            </a:r>
            <a:r>
              <a:rPr lang="it-IT" sz="16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Eleni Moka et al,  Reg </a:t>
            </a:r>
            <a:r>
              <a:rPr lang="it-IT" sz="1600" i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Anesth</a:t>
            </a:r>
            <a:r>
              <a:rPr lang="it-IT" sz="16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Pain </a:t>
            </a:r>
            <a:r>
              <a:rPr lang="it-IT" sz="1600" i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Med</a:t>
            </a:r>
            <a:r>
              <a:rPr lang="it-IT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2025 </a:t>
            </a:r>
            <a:r>
              <a:rPr lang="it-IT" sz="1600" i="1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Feb</a:t>
            </a:r>
            <a:r>
              <a:rPr lang="it-IT" sz="16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5;50(2):205-212</a:t>
            </a:r>
          </a:p>
        </p:txBody>
      </p:sp>
    </p:spTree>
    <p:extLst>
      <p:ext uri="{BB962C8B-B14F-4D97-AF65-F5344CB8AC3E}">
        <p14:creationId xmlns:p14="http://schemas.microsoft.com/office/powerpoint/2010/main" val="38076586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4C2DDD-1610-9A71-CB45-E78B55E5C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6028" y="1205345"/>
            <a:ext cx="6170943" cy="4089496"/>
          </a:xfrm>
        </p:spPr>
        <p:txBody>
          <a:bodyPr anchor="ctr">
            <a:normAutofit fontScale="90000"/>
          </a:bodyPr>
          <a:lstStyle/>
          <a:p>
            <a:r>
              <a:rPr lang="it-IT" b="1" dirty="0" err="1"/>
              <a:t>Rational</a:t>
            </a:r>
            <a:r>
              <a:rPr lang="it-IT" b="1" dirty="0"/>
              <a:t> </a:t>
            </a:r>
            <a:r>
              <a:rPr lang="it-IT" b="1" dirty="0" err="1"/>
              <a:t>Multimodal</a:t>
            </a:r>
            <a:r>
              <a:rPr lang="it-IT" b="1" dirty="0"/>
              <a:t> Analgesia for </a:t>
            </a:r>
            <a:r>
              <a:rPr lang="it-IT" b="1" dirty="0" err="1"/>
              <a:t>Perioperative</a:t>
            </a:r>
            <a:r>
              <a:rPr lang="it-IT" b="1" dirty="0"/>
              <a:t> Pain Management</a:t>
            </a:r>
            <a:br>
              <a:rPr lang="it-IT" b="1" dirty="0"/>
            </a:br>
            <a:br>
              <a:rPr lang="it-IT" dirty="0"/>
            </a:br>
            <a:endParaRPr lang="it-IT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E823FA-95EA-1AB8-6727-083EBA551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965200"/>
            <a:ext cx="3367361" cy="4329641"/>
          </a:xfrm>
        </p:spPr>
        <p:txBody>
          <a:bodyPr anchor="ctr">
            <a:normAutofit/>
          </a:bodyPr>
          <a:lstStyle/>
          <a:p>
            <a:pPr algn="r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Girish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P. Joshi</a:t>
            </a:r>
          </a:p>
          <a:p>
            <a:pPr algn="r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Acute Pain Medicine(5 luglio 2023) 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27,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pag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227-237</a:t>
            </a:r>
          </a:p>
        </p:txBody>
      </p:sp>
    </p:spTree>
    <p:extLst>
      <p:ext uri="{BB962C8B-B14F-4D97-AF65-F5344CB8AC3E}">
        <p14:creationId xmlns:p14="http://schemas.microsoft.com/office/powerpoint/2010/main" val="123596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4C2DDD-1610-9A71-CB45-E78B55E5C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3185" y="965200"/>
            <a:ext cx="7094863" cy="5775299"/>
          </a:xfrm>
        </p:spPr>
        <p:txBody>
          <a:bodyPr anchor="ctr">
            <a:normAutofit fontScale="90000"/>
          </a:bodyPr>
          <a:lstStyle/>
          <a:p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ANALGESIA MULTIMODALE POSTOPERATORIA CONSENTE DI RIDURRE L’USO DI OPPIOIDI fino al 30%</a:t>
            </a:r>
            <a:b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2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IDENTIFICAzione</a:t>
            </a:r>
            <a:r>
              <a:rPr lang="it-IT" sz="2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preoperatoria di pazienti ad alto rischio di dolore postoperatorio </a:t>
            </a:r>
            <a:b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educazione di paziente e caregiver</a:t>
            </a:r>
            <a:b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COMBINAZIONE DI PARACETAMOLO E FANS (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Ibuprof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200-400 ogni 4-6 ore (max 1200/die),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ketoprof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50-100 mg ogni 6-8 ore , diclofenac 100 mg ogni 8 ore )  O COX2</a:t>
            </a:r>
            <a:b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somministrare DESAMETASONE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b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PROCEDURE LOCOREGIONALI E/O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INfiLTRAZIONI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 (Lia)</a:t>
            </a:r>
            <a:b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integrazione di interventi non farmacologici (fisioterapia, </a:t>
            </a:r>
            <a:r>
              <a:rPr lang="it-IT" sz="2200" dirty="0" err="1">
                <a:latin typeface="Arial" panose="020B0604020202020204" pitchFamily="34" charset="0"/>
                <a:cs typeface="Arial" panose="020B0604020202020204" pitchFamily="34" charset="0"/>
              </a:rPr>
              <a:t>crioanalgesia</a:t>
            </a:r>
            <a:r>
              <a:rPr lang="it-IT" sz="2200" dirty="0">
                <a:latin typeface="Arial" panose="020B0604020202020204" pitchFamily="34" charset="0"/>
                <a:cs typeface="Arial" panose="020B0604020202020204" pitchFamily="34" charset="0"/>
              </a:rPr>
              <a:t>…)</a:t>
            </a:r>
            <a:br>
              <a:rPr lang="it-IT" sz="2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E823FA-95EA-1AB8-6727-083EBA551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965200"/>
            <a:ext cx="3367361" cy="4329641"/>
          </a:xfrm>
        </p:spPr>
        <p:txBody>
          <a:bodyPr anchor="ctr">
            <a:normAutofit/>
          </a:bodyPr>
          <a:lstStyle/>
          <a:p>
            <a:pPr algn="r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Girish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P. Joshi</a:t>
            </a:r>
          </a:p>
          <a:p>
            <a:pPr algn="r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Acute Pain Medicine(5 luglio 2023) 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27,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pag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227-237</a:t>
            </a:r>
          </a:p>
        </p:txBody>
      </p:sp>
    </p:spTree>
    <p:extLst>
      <p:ext uri="{BB962C8B-B14F-4D97-AF65-F5344CB8AC3E}">
        <p14:creationId xmlns:p14="http://schemas.microsoft.com/office/powerpoint/2010/main" val="61141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4C2DDD-1610-9A71-CB45-E78B55E5C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6028" y="1205344"/>
            <a:ext cx="6170943" cy="4964101"/>
          </a:xfrm>
        </p:spPr>
        <p:txBody>
          <a:bodyPr anchor="ctr">
            <a:normAutofit fontScale="90000"/>
          </a:bodyPr>
          <a:lstStyle/>
          <a:p>
            <a:r>
              <a:rPr lang="it-IT" sz="27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Vantaggi dell’analgesia multimodale </a:t>
            </a:r>
            <a: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27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combinazione sinergica del paracetamolo e fans sfrutta meccanismi di azione complementari e porta alla riduzione del consumo di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oppiodi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dosaggi devono esser personalizzati e adattati in base a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eta’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funzi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epatica e renale e tipologia di stress chirurgico</a:t>
            </a:r>
            <a:b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diminuzione delle complicanze postoperatorie (respiratorie , gastrointestinali) e della durata della degenza</a:t>
            </a:r>
            <a:b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miglioramento funzionale nel contesto di protocolli di recupero 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accellerato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2000" dirty="0" err="1">
                <a:latin typeface="Arial" panose="020B0604020202020204" pitchFamily="34" charset="0"/>
                <a:cs typeface="Arial" panose="020B0604020202020204" pitchFamily="34" charset="0"/>
              </a:rPr>
              <a:t>eras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E823FA-95EA-1AB8-6727-083EBA551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965200"/>
            <a:ext cx="3367361" cy="4329641"/>
          </a:xfrm>
        </p:spPr>
        <p:txBody>
          <a:bodyPr anchor="ctr">
            <a:normAutofit/>
          </a:bodyPr>
          <a:lstStyle/>
          <a:p>
            <a:pPr algn="r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Girish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P. Joshi</a:t>
            </a:r>
          </a:p>
          <a:p>
            <a:pPr algn="r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Acute Pain Medicine(5 luglio 2023) 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27,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pag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227-237</a:t>
            </a:r>
          </a:p>
        </p:txBody>
      </p:sp>
    </p:spTree>
    <p:extLst>
      <p:ext uri="{BB962C8B-B14F-4D97-AF65-F5344CB8AC3E}">
        <p14:creationId xmlns:p14="http://schemas.microsoft.com/office/powerpoint/2010/main" val="358529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8CB5B3-361B-8D49-D15F-9E0303D95F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745" y="114300"/>
            <a:ext cx="11762509" cy="1240955"/>
          </a:xfrm>
        </p:spPr>
        <p:txBody>
          <a:bodyPr>
            <a:normAutofit/>
          </a:bodyPr>
          <a:lstStyle/>
          <a:p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Quale terapia multimodale nella gestione </a:t>
            </a:r>
            <a:r>
              <a:rPr lang="it-IT" sz="3600" dirty="0" err="1">
                <a:latin typeface="Arial" panose="020B0604020202020204" pitchFamily="34" charset="0"/>
                <a:cs typeface="Arial" panose="020B0604020202020204" pitchFamily="34" charset="0"/>
              </a:rPr>
              <a:t>perioperatoria</a:t>
            </a:r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 del dolore nella </a:t>
            </a:r>
            <a:r>
              <a:rPr lang="it-IT" sz="3600" dirty="0" err="1">
                <a:latin typeface="Arial" panose="020B0604020202020204" pitchFamily="34" charset="0"/>
                <a:cs typeface="Arial" panose="020B0604020202020204" pitchFamily="34" charset="0"/>
              </a:rPr>
              <a:t>ptg</a:t>
            </a:r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84ECB5F-B6A3-E020-8510-4E6CB37814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4744" y="1668319"/>
            <a:ext cx="9178637" cy="4931264"/>
          </a:xfrm>
        </p:spPr>
        <p:txBody>
          <a:bodyPr>
            <a:noAutofit/>
          </a:bodyPr>
          <a:lstStyle/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Gruppo PROSPECT di ESRA ha condotto una revisione sistematica rigorosa , analizzando oltre 100 trial clinici randomizzati, per definire un protocollo di analgesia multimodale ottimale con le seguenti raccomandazioni:</a:t>
            </a:r>
          </a:p>
          <a:p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L’uso di paracetamolo associato a FANS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o inibitori selettivi della cox-2, da somministrare in fase preoperatoria e continuare nel postoperatorio </a:t>
            </a:r>
            <a:r>
              <a:rPr lang="it-IT" sz="1800" i="1" dirty="0">
                <a:latin typeface="Arial" panose="020B0604020202020204" pitchFamily="34" charset="0"/>
                <a:cs typeface="Arial" panose="020B0604020202020204" pitchFamily="34" charset="0"/>
              </a:rPr>
              <a:t>(Murata-</a:t>
            </a:r>
            <a:r>
              <a:rPr lang="it-IT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Ooiwa</a:t>
            </a:r>
            <a:r>
              <a:rPr lang="it-IT" sz="1800" i="1" dirty="0">
                <a:latin typeface="Arial" panose="020B0604020202020204" pitchFamily="34" charset="0"/>
                <a:cs typeface="Arial" panose="020B0604020202020204" pitchFamily="34" charset="0"/>
              </a:rPr>
              <a:t> 2017, O’Neal 2017, Martinez 2017)</a:t>
            </a:r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Gli inibitori selettivi della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cox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2 possiede un ‘efficacia analgesica simile ai FANS, ma senza effetti sulla funzione piastrinica quindi potrebbero esser somministrati prima dell’intervento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Non sono stati segnalati problemi di sicurezza con i FANS e gli inibitori della cox2, ma bisogna rimanere vigili </a:t>
            </a:r>
            <a:r>
              <a:rPr lang="it-IT" sz="1800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Fillingham</a:t>
            </a:r>
            <a:r>
              <a:rPr lang="it-IT" sz="1800" i="1" dirty="0">
                <a:latin typeface="Arial" panose="020B0604020202020204" pitchFamily="34" charset="0"/>
                <a:cs typeface="Arial" panose="020B0604020202020204" pitchFamily="34" charset="0"/>
              </a:rPr>
              <a:t> 2020)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E9450B9-9D22-EE82-C1AC-571E14BFA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0081" y="1545567"/>
            <a:ext cx="2389909" cy="188343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5EE3058-92AA-E588-F45C-8E1B75C35F0C}"/>
              </a:ext>
            </a:extLst>
          </p:cNvPr>
          <p:cNvSpPr txBox="1"/>
          <p:nvPr/>
        </p:nvSpPr>
        <p:spPr>
          <a:xfrm>
            <a:off x="9967612" y="6374368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esraeurope.org</a:t>
            </a:r>
            <a:endParaRPr lang="it-IT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51539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8CB5B3-361B-8D49-D15F-9E0303D95F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745" y="114300"/>
            <a:ext cx="11762509" cy="1240955"/>
          </a:xfrm>
        </p:spPr>
        <p:txBody>
          <a:bodyPr>
            <a:normAutofit/>
          </a:bodyPr>
          <a:lstStyle/>
          <a:p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Quale terapia multimodale nella gestione </a:t>
            </a:r>
            <a:r>
              <a:rPr lang="it-IT" sz="3600" dirty="0" err="1">
                <a:latin typeface="Arial" panose="020B0604020202020204" pitchFamily="34" charset="0"/>
                <a:cs typeface="Arial" panose="020B0604020202020204" pitchFamily="34" charset="0"/>
              </a:rPr>
              <a:t>perioperatoria</a:t>
            </a:r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 del dolore nella </a:t>
            </a:r>
            <a:r>
              <a:rPr lang="it-IT" sz="3600" dirty="0" err="1">
                <a:latin typeface="Arial" panose="020B0604020202020204" pitchFamily="34" charset="0"/>
                <a:cs typeface="Arial" panose="020B0604020202020204" pitchFamily="34" charset="0"/>
              </a:rPr>
              <a:t>ptg</a:t>
            </a:r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84ECB5F-B6A3-E020-8510-4E6CB37814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4744" y="1668318"/>
            <a:ext cx="9178637" cy="4706049"/>
          </a:xfrm>
        </p:spPr>
        <p:txBody>
          <a:bodyPr>
            <a:noAutofit/>
          </a:bodyPr>
          <a:lstStyle/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Gruppo PROSPECT di ESRA ha condotto una revisione sistematica rigorosa , analizzando oltre 100 trial clinici randomizzati, per definire un protocollo di analgesia multimodale ottimale con le seguenti raccomandazioni:</a:t>
            </a:r>
          </a:p>
          <a:p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E’ preferibile l’impiego combinato del blocco del canale adduttori single-shot e di un’infiltrazione periarticolare (LIA) che garantisce un efficace sollievo dal dolore preservando la funzione motoria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Sito e volume e cocktail di farmaci per eseguire LIA è tutt’ora poco chiaro per l’eterogeneità degli studi </a:t>
            </a:r>
          </a:p>
          <a:p>
            <a:r>
              <a:rPr lang="it-IT" sz="1800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it-IT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Nice</a:t>
            </a:r>
            <a:r>
              <a:rPr lang="it-IT" sz="1800" i="1" dirty="0">
                <a:latin typeface="Arial" panose="020B0604020202020204" pitchFamily="34" charset="0"/>
                <a:cs typeface="Arial" panose="020B0604020202020204" pitchFamily="34" charset="0"/>
              </a:rPr>
              <a:t> guideline ,2020)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E9450B9-9D22-EE82-C1AC-571E14BFA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0081" y="1545567"/>
            <a:ext cx="2389909" cy="188343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5EE3058-92AA-E588-F45C-8E1B75C35F0C}"/>
              </a:ext>
            </a:extLst>
          </p:cNvPr>
          <p:cNvSpPr txBox="1"/>
          <p:nvPr/>
        </p:nvSpPr>
        <p:spPr>
          <a:xfrm>
            <a:off x="9967612" y="6374368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esraeurope.org</a:t>
            </a:r>
            <a:endParaRPr lang="it-IT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8138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8CB5B3-361B-8D49-D15F-9E0303D95F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745" y="114300"/>
            <a:ext cx="11762509" cy="1240955"/>
          </a:xfrm>
        </p:spPr>
        <p:txBody>
          <a:bodyPr>
            <a:normAutofit/>
          </a:bodyPr>
          <a:lstStyle/>
          <a:p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Quale terapia multimodale nella gestione </a:t>
            </a:r>
            <a:r>
              <a:rPr lang="it-IT" sz="3600" dirty="0" err="1">
                <a:latin typeface="Arial" panose="020B0604020202020204" pitchFamily="34" charset="0"/>
                <a:cs typeface="Arial" panose="020B0604020202020204" pitchFamily="34" charset="0"/>
              </a:rPr>
              <a:t>perioperatoria</a:t>
            </a:r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 del dolore nella </a:t>
            </a:r>
            <a:r>
              <a:rPr lang="it-IT" sz="3600" dirty="0" err="1">
                <a:latin typeface="Arial" panose="020B0604020202020204" pitchFamily="34" charset="0"/>
                <a:cs typeface="Arial" panose="020B0604020202020204" pitchFamily="34" charset="0"/>
              </a:rPr>
              <a:t>ptg</a:t>
            </a:r>
            <a:r>
              <a:rPr lang="it-IT" sz="3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84ECB5F-B6A3-E020-8510-4E6CB37814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010" y="1545567"/>
            <a:ext cx="9531929" cy="4712014"/>
          </a:xfrm>
        </p:spPr>
        <p:txBody>
          <a:bodyPr>
            <a:noAutofit/>
          </a:bodyPr>
          <a:lstStyle/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Gruppo PROSPECT (</a:t>
            </a:r>
            <a:r>
              <a:rPr lang="it-IT" sz="1800" dirty="0" err="1">
                <a:effectLst/>
                <a:latin typeface="AdvP405AA6"/>
              </a:rPr>
              <a:t>PROcedure</a:t>
            </a:r>
            <a:r>
              <a:rPr lang="it-IT" sz="1800" dirty="0">
                <a:effectLst/>
                <a:latin typeface="AdvP405AA6"/>
              </a:rPr>
              <a:t> </a:t>
            </a:r>
            <a:r>
              <a:rPr lang="it-IT" sz="1800" dirty="0" err="1">
                <a:effectLst/>
                <a:latin typeface="AdvP405AA6"/>
              </a:rPr>
              <a:t>SPEcific</a:t>
            </a:r>
            <a:r>
              <a:rPr lang="it-IT" sz="1800" dirty="0">
                <a:effectLst/>
                <a:latin typeface="AdvP405AA6"/>
              </a:rPr>
              <a:t> </a:t>
            </a:r>
            <a:r>
              <a:rPr lang="it-IT" sz="1800" dirty="0" err="1">
                <a:effectLst/>
                <a:latin typeface="AdvP405AA6"/>
              </a:rPr>
              <a:t>Postoperative</a:t>
            </a:r>
            <a:r>
              <a:rPr lang="it-IT" sz="1800" dirty="0">
                <a:effectLst/>
                <a:latin typeface="AdvP405AA6"/>
              </a:rPr>
              <a:t> Pain </a:t>
            </a:r>
            <a:r>
              <a:rPr lang="it-IT" sz="1800" dirty="0" err="1">
                <a:effectLst/>
                <a:latin typeface="AdvP405AA6"/>
              </a:rPr>
              <a:t>ManagemenT</a:t>
            </a:r>
            <a:r>
              <a:rPr lang="it-IT" sz="1800" dirty="0">
                <a:effectLst/>
                <a:latin typeface="AdvP405AA6"/>
              </a:rPr>
              <a:t> </a:t>
            </a:r>
            <a:r>
              <a:rPr lang="it-IT" dirty="0">
                <a:effectLst/>
              </a:rPr>
              <a:t>)</a:t>
            </a:r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di ESRA ha condotto una revisione sistematica rigorosa , analizzando oltre 100 trial clinici randomizzati, per definire un protocollo di analgesia multimodale ottimale con le seguenti raccomandazioni: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L’aggiunta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pre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 intraoperatoria di una dose singola di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desametasone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ev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 tra 10 e 25 mg  serve a potenziare l’effetto analgesico , a ridurre l’infiammazione e a ridurre l’incidenza di PONV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L’uso di morfina intratecale (100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mcg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) è riservato in casi particolari , quando le tecniche sopradette non siano applicabili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Gli oppioidi devono essere impiegati nel postoperatorio come farmaco rescue per il loro effetti collaterali</a:t>
            </a: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E’ una strategia multimodale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perioperatoria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che ottimizza il controllo del dolore senza compromettere la riabilitazione precoce</a:t>
            </a:r>
          </a:p>
          <a:p>
            <a:r>
              <a:rPr lang="it-IT" sz="1800" i="1" dirty="0">
                <a:latin typeface="Arial" panose="020B0604020202020204" pitchFamily="34" charset="0"/>
                <a:cs typeface="Arial" panose="020B0604020202020204" pitchFamily="34" charset="0"/>
              </a:rPr>
              <a:t>																												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E9450B9-9D22-EE82-C1AC-571E14BFA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0081" y="1545567"/>
            <a:ext cx="2389909" cy="188343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BEA60D03-3C6F-AAAD-8987-7FFE527A12F4}"/>
              </a:ext>
            </a:extLst>
          </p:cNvPr>
          <p:cNvSpPr txBox="1"/>
          <p:nvPr/>
        </p:nvSpPr>
        <p:spPr>
          <a:xfrm>
            <a:off x="9967612" y="6374368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esraeurope.org</a:t>
            </a:r>
            <a:endParaRPr lang="it-IT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458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1"/>
          <p:cNvGrpSpPr/>
          <p:nvPr/>
        </p:nvGrpSpPr>
        <p:grpSpPr>
          <a:xfrm>
            <a:off x="1443633" y="-71438"/>
            <a:ext cx="9286875" cy="1259086"/>
            <a:chOff x="-101600" y="-101600"/>
            <a:chExt cx="13208000" cy="1790700"/>
          </a:xfrm>
        </p:grpSpPr>
        <p:sp>
          <p:nvSpPr>
            <p:cNvPr id="50" name="Shape 50"/>
            <p:cNvSpPr/>
            <p:nvPr/>
          </p:nvSpPr>
          <p:spPr>
            <a:xfrm>
              <a:off x="0" y="0"/>
              <a:ext cx="12992100" cy="1447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7200">
                  <a:solidFill>
                    <a:srgbClr val="000000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lvl1pPr>
            </a:lstStyle>
            <a:p>
              <a:pPr lvl="0">
                <a:defRPr sz="1800">
                  <a:effectLst/>
                </a:defRPr>
              </a:pPr>
              <a:r>
                <a:rPr sz="5062"/>
                <a:t>Legge 38 del 2010</a:t>
              </a:r>
            </a:p>
          </p:txBody>
        </p:sp>
        <p:pic>
          <p:nvPicPr>
            <p:cNvPr id="49" name="Immagine 4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101600" y="-101600"/>
              <a:ext cx="13208000" cy="1790700"/>
            </a:xfrm>
            <a:prstGeom prst="rect">
              <a:avLst/>
            </a:prstGeom>
            <a:effectLst/>
          </p:spPr>
        </p:pic>
      </p:grpSp>
      <p:pic>
        <p:nvPicPr>
          <p:cNvPr id="52" name="pasted-image.pdf"/>
          <p:cNvPicPr/>
          <p:nvPr/>
        </p:nvPicPr>
        <p:blipFill>
          <a:blip r:embed="rId3"/>
          <a:stretch>
            <a:fillRect/>
          </a:stretch>
        </p:blipFill>
        <p:spPr>
          <a:xfrm>
            <a:off x="764341" y="569943"/>
            <a:ext cx="9422466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dissolv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B4A362-CF87-0B62-416B-F6040F518D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8750" y="117761"/>
            <a:ext cx="3878028" cy="1828105"/>
          </a:xfrm>
          <a:noFill/>
          <a:ln w="19050">
            <a:noFill/>
            <a:prstDash val="dash"/>
          </a:ln>
        </p:spPr>
        <p:txBody>
          <a:bodyPr>
            <a:normAutofit/>
          </a:bodyPr>
          <a:lstStyle/>
          <a:p>
            <a:pPr algn="r"/>
            <a:r>
              <a:rPr lang="it-IT" sz="4800" dirty="0"/>
              <a:t>Quale è il futuro ?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71DAB03-861D-68C4-D6A6-E4D5BA506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8750" y="2252870"/>
            <a:ext cx="3878028" cy="4487369"/>
          </a:xfrm>
          <a:noFill/>
          <a:ln w="19050">
            <a:noFill/>
            <a:prstDash val="dash"/>
          </a:ln>
        </p:spPr>
        <p:txBody>
          <a:bodyPr>
            <a:normAutofit fontScale="85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Biomarcatori del dolore attraverso iniziative come  il programma A2CPS (Acute to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chronic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signatures)  che ha l’obiettivo di migliorare la previsione di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cpsp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e sviluppare interventi mirati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TPS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Transitional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  <a:r>
              <a:rPr lang="it-IT" sz="2800" dirty="0">
                <a:latin typeface="Arial" panose="020B0604020202020204" pitchFamily="34" charset="0"/>
                <a:cs typeface="Arial" panose="020B0604020202020204" pitchFamily="34" charset="0"/>
              </a:rPr>
              <a:t> service )</a:t>
            </a:r>
          </a:p>
          <a:p>
            <a:r>
              <a:rPr lang="it-IT" sz="1900" i="1" dirty="0" err="1">
                <a:latin typeface="Arial" panose="020B0604020202020204" pitchFamily="34" charset="0"/>
                <a:cs typeface="Arial" panose="020B0604020202020204" pitchFamily="34" charset="0"/>
              </a:rPr>
              <a:t>Serum</a:t>
            </a:r>
            <a:r>
              <a:rPr lang="it-IT" sz="19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900" i="1" dirty="0" err="1">
                <a:latin typeface="Arial" panose="020B0604020202020204" pitchFamily="34" charset="0"/>
                <a:cs typeface="Arial" panose="020B0604020202020204" pitchFamily="34" charset="0"/>
              </a:rPr>
              <a:t>Inflammatory</a:t>
            </a:r>
            <a:r>
              <a:rPr lang="it-IT" sz="1900" i="1" dirty="0">
                <a:latin typeface="Arial" panose="020B0604020202020204" pitchFamily="34" charset="0"/>
                <a:cs typeface="Arial" panose="020B0604020202020204" pitchFamily="34" charset="0"/>
              </a:rPr>
              <a:t> Markers in </a:t>
            </a:r>
            <a:r>
              <a:rPr lang="it-IT" sz="1900" i="1" dirty="0" err="1"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it-IT" sz="1900" i="1" dirty="0"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it-IT" sz="1900" i="1" dirty="0" err="1">
                <a:latin typeface="Arial" panose="020B0604020202020204" pitchFamily="34" charset="0"/>
                <a:cs typeface="Arial" panose="020B0604020202020204" pitchFamily="34" charset="0"/>
              </a:rPr>
              <a:t>Knee</a:t>
            </a:r>
            <a:r>
              <a:rPr lang="it-IT" sz="19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900" i="1" dirty="0" err="1">
                <a:latin typeface="Arial" panose="020B0604020202020204" pitchFamily="34" charset="0"/>
                <a:cs typeface="Arial" panose="020B0604020202020204" pitchFamily="34" charset="0"/>
              </a:rPr>
              <a:t>Osteoarthritis</a:t>
            </a:r>
            <a:r>
              <a:rPr lang="it-IT" sz="1900" i="1" dirty="0">
                <a:latin typeface="Arial" panose="020B0604020202020204" pitchFamily="34" charset="0"/>
                <a:cs typeface="Arial" panose="020B0604020202020204" pitchFamily="34" charset="0"/>
              </a:rPr>
              <a:t>: A </a:t>
            </a:r>
            <a:r>
              <a:rPr lang="it-IT" sz="1900" i="1" dirty="0" err="1">
                <a:latin typeface="Arial" panose="020B0604020202020204" pitchFamily="34" charset="0"/>
                <a:cs typeface="Arial" panose="020B0604020202020204" pitchFamily="34" charset="0"/>
              </a:rPr>
              <a:t>Proteomic</a:t>
            </a:r>
            <a:r>
              <a:rPr lang="it-IT" sz="19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900" i="1" dirty="0" err="1"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  <a:r>
              <a:rPr lang="it-IT" sz="1900" i="1" dirty="0">
                <a:latin typeface="Arial" panose="020B0604020202020204" pitchFamily="34" charset="0"/>
                <a:cs typeface="Arial" panose="020B0604020202020204" pitchFamily="34" charset="0"/>
              </a:rPr>
              <a:t>, Rocco Giordano et al., </a:t>
            </a:r>
            <a:r>
              <a:rPr lang="it-IT" sz="1900" i="1" dirty="0" err="1">
                <a:latin typeface="Arial" panose="020B0604020202020204" pitchFamily="34" charset="0"/>
                <a:cs typeface="Arial" panose="020B0604020202020204" pitchFamily="34" charset="0"/>
              </a:rPr>
              <a:t>Clin</a:t>
            </a:r>
            <a:r>
              <a:rPr lang="it-IT" sz="19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900" i="1" dirty="0" err="1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it-IT" sz="1900" i="1" dirty="0">
                <a:latin typeface="Arial" panose="020B0604020202020204" pitchFamily="34" charset="0"/>
                <a:cs typeface="Arial" panose="020B0604020202020204" pitchFamily="34" charset="0"/>
              </a:rPr>
              <a:t> Pain 2020 Apr;36(4):229-237</a:t>
            </a:r>
          </a:p>
          <a:p>
            <a:pPr marL="342900" indent="-342900" algn="r">
              <a:buFont typeface="Arial" panose="020B0604020202020204" pitchFamily="34" charset="0"/>
              <a:buChar char="•"/>
            </a:pPr>
            <a:r>
              <a:rPr lang="it-IT" sz="17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Picture 4" descr="Robot che aziona un macchinario">
            <a:extLst>
              <a:ext uri="{FF2B5EF4-FFF2-40B4-BE49-F238E27FC236}">
                <a16:creationId xmlns:a16="http://schemas.microsoft.com/office/drawing/2014/main" id="{8E274E16-2ADB-7725-72C7-19F4A3AB1C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94" r="5479" b="1"/>
          <a:stretch>
            <a:fillRect/>
          </a:stretch>
        </p:blipFill>
        <p:spPr>
          <a:xfrm>
            <a:off x="2405" y="10"/>
            <a:ext cx="7646739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DFFD9D3-0E77-42C3-B89D-A987E7760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46782" y="-1"/>
            <a:ext cx="4245218" cy="53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48F185-A6F4-40C2-A466-5CB3F23F2F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96651" y="0"/>
            <a:ext cx="16459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95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B4A362-CF87-0B62-416B-F6040F518D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96650" y="679622"/>
            <a:ext cx="3878028" cy="1828105"/>
          </a:xfrm>
          <a:noFill/>
          <a:ln w="19050">
            <a:noFill/>
            <a:prstDash val="dash"/>
          </a:ln>
        </p:spPr>
        <p:txBody>
          <a:bodyPr>
            <a:normAutofit/>
          </a:bodyPr>
          <a:lstStyle/>
          <a:p>
            <a:pPr algn="r"/>
            <a:r>
              <a:rPr lang="it-IT" sz="4800" dirty="0"/>
              <a:t>Quale è il futuro ?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71DAB03-861D-68C4-D6A6-E4D5BA506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8750" y="3017926"/>
            <a:ext cx="3606557" cy="3272705"/>
          </a:xfrm>
          <a:noFill/>
          <a:ln w="19050">
            <a:noFill/>
            <a:prstDash val="dash"/>
          </a:ln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900" dirty="0">
                <a:latin typeface="Arial" panose="020B0604020202020204" pitchFamily="34" charset="0"/>
                <a:cs typeface="Arial" panose="020B0604020202020204" pitchFamily="34" charset="0"/>
              </a:rPr>
              <a:t>Identificare biomarcatori predittivi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900" dirty="0">
                <a:latin typeface="Arial" panose="020B0604020202020204" pitchFamily="34" charset="0"/>
                <a:cs typeface="Arial" panose="020B0604020202020204" pitchFamily="34" charset="0"/>
              </a:rPr>
              <a:t>Sviluppare strategie preventive personalizzate </a:t>
            </a:r>
          </a:p>
          <a:p>
            <a:pPr marL="342900" indent="-342900" algn="r">
              <a:buFont typeface="Arial" panose="020B0604020202020204" pitchFamily="34" charset="0"/>
              <a:buChar char="•"/>
            </a:pPr>
            <a:r>
              <a:rPr lang="it-IT" sz="17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Picture 4" descr="Robot che aziona un macchinario">
            <a:extLst>
              <a:ext uri="{FF2B5EF4-FFF2-40B4-BE49-F238E27FC236}">
                <a16:creationId xmlns:a16="http://schemas.microsoft.com/office/drawing/2014/main" id="{8E274E16-2ADB-7725-72C7-19F4A3AB1C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94" r="5479" b="1"/>
          <a:stretch>
            <a:fillRect/>
          </a:stretch>
        </p:blipFill>
        <p:spPr>
          <a:xfrm>
            <a:off x="2405" y="10"/>
            <a:ext cx="7794245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6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31C58B39-F98C-AC26-FB60-C579FC080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799" y="860272"/>
            <a:ext cx="10583219" cy="5549222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E81E0E6B-D31A-FFE8-C3D3-C1A4694EBF4B}"/>
              </a:ext>
            </a:extLst>
          </p:cNvPr>
          <p:cNvSpPr txBox="1"/>
          <p:nvPr/>
        </p:nvSpPr>
        <p:spPr>
          <a:xfrm>
            <a:off x="6654800" y="5628396"/>
            <a:ext cx="17680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PAZIENTE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110690A-469B-BB5F-F989-281A140E6E2C}"/>
              </a:ext>
            </a:extLst>
          </p:cNvPr>
          <p:cNvSpPr txBox="1"/>
          <p:nvPr/>
        </p:nvSpPr>
        <p:spPr>
          <a:xfrm>
            <a:off x="9296400" y="5611513"/>
            <a:ext cx="2061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CAREGIVER</a:t>
            </a:r>
            <a:r>
              <a:rPr lang="it-IT" dirty="0"/>
              <a:t>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4D3EF5B-2FCC-A6DA-D822-66B0DA4AC500}"/>
              </a:ext>
            </a:extLst>
          </p:cNvPr>
          <p:cNvSpPr txBox="1"/>
          <p:nvPr/>
        </p:nvSpPr>
        <p:spPr>
          <a:xfrm>
            <a:off x="4059219" y="4194279"/>
            <a:ext cx="21764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MEDICO DI MEDICINA</a:t>
            </a:r>
          </a:p>
          <a:p>
            <a:r>
              <a:rPr lang="it-IT" sz="2400" b="1" dirty="0">
                <a:solidFill>
                  <a:srgbClr val="FF0000"/>
                </a:solidFill>
              </a:rPr>
              <a:t>GENERALE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B4CCF26-7C00-5905-CCC0-AD6C69B3BDF7}"/>
              </a:ext>
            </a:extLst>
          </p:cNvPr>
          <p:cNvSpPr txBox="1"/>
          <p:nvPr/>
        </p:nvSpPr>
        <p:spPr>
          <a:xfrm>
            <a:off x="1544619" y="3594114"/>
            <a:ext cx="21764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chemeClr val="bg1"/>
                </a:solidFill>
              </a:rPr>
              <a:t>MEDICO SPECIALISTA</a:t>
            </a:r>
          </a:p>
        </p:txBody>
      </p:sp>
      <p:sp>
        <p:nvSpPr>
          <p:cNvPr id="2" name="Cuore 1">
            <a:extLst>
              <a:ext uri="{FF2B5EF4-FFF2-40B4-BE49-F238E27FC236}">
                <a16:creationId xmlns:a16="http://schemas.microsoft.com/office/drawing/2014/main" id="{86D3AF86-7DE4-27D2-115B-D5E2C18D07E5}"/>
              </a:ext>
            </a:extLst>
          </p:cNvPr>
          <p:cNvSpPr/>
          <p:nvPr/>
        </p:nvSpPr>
        <p:spPr>
          <a:xfrm>
            <a:off x="7965648" y="2329934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uore 2">
            <a:extLst>
              <a:ext uri="{FF2B5EF4-FFF2-40B4-BE49-F238E27FC236}">
                <a16:creationId xmlns:a16="http://schemas.microsoft.com/office/drawing/2014/main" id="{9614E4E0-FAC8-6424-08B9-2B2BAA34C9FF}"/>
              </a:ext>
            </a:extLst>
          </p:cNvPr>
          <p:cNvSpPr/>
          <p:nvPr/>
        </p:nvSpPr>
        <p:spPr>
          <a:xfrm>
            <a:off x="3835400" y="1006192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uore 3">
            <a:extLst>
              <a:ext uri="{FF2B5EF4-FFF2-40B4-BE49-F238E27FC236}">
                <a16:creationId xmlns:a16="http://schemas.microsoft.com/office/drawing/2014/main" id="{9472AB5F-32CC-760D-2FFC-350FFC86F9BA}"/>
              </a:ext>
            </a:extLst>
          </p:cNvPr>
          <p:cNvSpPr/>
          <p:nvPr/>
        </p:nvSpPr>
        <p:spPr>
          <a:xfrm>
            <a:off x="6096000" y="1872734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431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3000"/>
                <a:shade val="98000"/>
                <a:satMod val="150000"/>
                <a:lumMod val="102000"/>
              </a:schemeClr>
            </a:gs>
            <a:gs pos="50000">
              <a:schemeClr val="bg1">
                <a:tint val="98000"/>
                <a:shade val="90000"/>
                <a:satMod val="13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A22DDE2-FB2D-421B-B377-F9AD495CE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EFECDA1F-977F-40AF-840D-D05BB091DD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86000"/>
            <a:ext cx="12192000" cy="45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BB9FECD2-89B7-4AC3-8D54-9733D60AF2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2860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54C189-4A4C-4899-9585-5281DA208D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3B4A362-CF87-0B62-416B-F6040F518D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86153" y="764373"/>
            <a:ext cx="9320048" cy="12930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000">
                <a:solidFill>
                  <a:schemeClr val="bg1"/>
                </a:solidFill>
              </a:rPr>
              <a:t>Take a message 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71DAB03-861D-68C4-D6A6-E4D5BA506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743200"/>
            <a:ext cx="11506200" cy="3475485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Il dolore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multifattoriale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L’approccio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multimodale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chiave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Multimodalità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solo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combinazione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, ma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integrazione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Non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trattiamo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solo il dolore …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trattiamo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la persona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che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lo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vive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731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Rectangle 2054">
            <a:extLst>
              <a:ext uri="{FF2B5EF4-FFF2-40B4-BE49-F238E27FC236}">
                <a16:creationId xmlns:a16="http://schemas.microsoft.com/office/drawing/2014/main" id="{42676E96-44C0-498B-A5E5-D14338B56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79345" y="0"/>
            <a:ext cx="6912656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62" name="Picture 2056">
            <a:extLst>
              <a:ext uri="{FF2B5EF4-FFF2-40B4-BE49-F238E27FC236}">
                <a16:creationId xmlns:a16="http://schemas.microsoft.com/office/drawing/2014/main" id="{FE073E8C-78FA-4DF0-9828-04FD9D96C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5" name="Sottotitolo 4">
            <a:extLst>
              <a:ext uri="{FF2B5EF4-FFF2-40B4-BE49-F238E27FC236}">
                <a16:creationId xmlns:a16="http://schemas.microsoft.com/office/drawing/2014/main" id="{ED1C271F-6FE6-059D-1674-9413442057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79344" y="643463"/>
            <a:ext cx="6800958" cy="4351769"/>
          </a:xfrm>
          <a:noFill/>
          <a:ln w="19050">
            <a:noFill/>
            <a:prstDash val="dash"/>
          </a:ln>
        </p:spPr>
        <p:txBody>
          <a:bodyPr>
            <a:normAutofit fontScale="92500" lnSpcReduction="10000"/>
          </a:bodyPr>
          <a:lstStyle/>
          <a:p>
            <a:pPr marL="12700" marR="5080" algn="r">
              <a:spcBef>
                <a:spcPts val="50"/>
              </a:spcBef>
            </a:pPr>
            <a:r>
              <a:rPr lang="it-IT" sz="3200" i="1" dirty="0">
                <a:solidFill>
                  <a:schemeClr val="bg1"/>
                </a:solidFill>
                <a:latin typeface="Arial"/>
                <a:cs typeface="Arial"/>
              </a:rPr>
              <a:t>Prendi,</a:t>
            </a:r>
            <a:r>
              <a:rPr lang="it-IT" sz="3200" i="1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200" i="1" dirty="0">
                <a:solidFill>
                  <a:schemeClr val="bg1"/>
                </a:solidFill>
                <a:latin typeface="Arial"/>
                <a:cs typeface="Arial"/>
              </a:rPr>
              <a:t>infelice, il</a:t>
            </a:r>
            <a:r>
              <a:rPr lang="it-IT" sz="3200" i="1" spc="1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200" i="1" dirty="0">
                <a:solidFill>
                  <a:schemeClr val="bg1"/>
                </a:solidFill>
                <a:latin typeface="Arial"/>
                <a:cs typeface="Arial"/>
              </a:rPr>
              <a:t>tuo</a:t>
            </a:r>
            <a:r>
              <a:rPr lang="it-IT" sz="3200" i="1" spc="1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200" i="1" dirty="0">
                <a:solidFill>
                  <a:schemeClr val="bg1"/>
                </a:solidFill>
                <a:latin typeface="Arial"/>
                <a:cs typeface="Arial"/>
              </a:rPr>
              <a:t>dolore</a:t>
            </a:r>
            <a:r>
              <a:rPr lang="it-IT" sz="3200" i="1" spc="1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200" i="1" spc="-25" dirty="0">
                <a:solidFill>
                  <a:schemeClr val="bg1"/>
                </a:solidFill>
                <a:latin typeface="Arial"/>
                <a:cs typeface="Arial"/>
              </a:rPr>
              <a:t>in </a:t>
            </a:r>
            <a:r>
              <a:rPr lang="it-IT" sz="3200" i="1" spc="-10" dirty="0">
                <a:solidFill>
                  <a:schemeClr val="bg1"/>
                </a:solidFill>
                <a:latin typeface="Arial"/>
                <a:cs typeface="Arial"/>
              </a:rPr>
              <a:t>pace!</a:t>
            </a:r>
            <a:endParaRPr lang="it-IT" sz="32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12700" marR="528320" algn="r">
              <a:spcBef>
                <a:spcPts val="50"/>
              </a:spcBef>
            </a:pPr>
            <a:endParaRPr lang="it-IT" sz="3200" i="1" dirty="0">
              <a:solidFill>
                <a:schemeClr val="bg1"/>
              </a:solidFill>
              <a:latin typeface="Arial"/>
              <a:cs typeface="Arial"/>
            </a:endParaRPr>
          </a:p>
          <a:p>
            <a:pPr marL="12700" marR="528320" algn="r">
              <a:spcBef>
                <a:spcPts val="50"/>
              </a:spcBef>
            </a:pPr>
            <a:r>
              <a:rPr lang="it-IT" sz="3200" i="1" dirty="0">
                <a:solidFill>
                  <a:schemeClr val="bg1"/>
                </a:solidFill>
                <a:latin typeface="Arial"/>
                <a:cs typeface="Arial"/>
              </a:rPr>
              <a:t>"Perché?"</a:t>
            </a:r>
            <a:r>
              <a:rPr lang="it-IT" sz="3200" i="1" spc="-3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200" i="1" spc="-20" dirty="0">
                <a:solidFill>
                  <a:schemeClr val="bg1"/>
                </a:solidFill>
                <a:latin typeface="Arial"/>
                <a:cs typeface="Arial"/>
              </a:rPr>
              <a:t>Tu,</a:t>
            </a:r>
            <a:r>
              <a:rPr lang="it-IT" sz="3200" i="1" spc="-4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200" i="1" dirty="0">
                <a:solidFill>
                  <a:schemeClr val="bg1"/>
                </a:solidFill>
                <a:latin typeface="Arial"/>
                <a:cs typeface="Arial"/>
              </a:rPr>
              <a:t>perché</a:t>
            </a:r>
            <a:r>
              <a:rPr lang="it-IT" sz="3200" i="1" spc="-3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200" i="1" spc="-10" dirty="0">
                <a:solidFill>
                  <a:schemeClr val="bg1"/>
                </a:solidFill>
                <a:latin typeface="Arial"/>
                <a:cs typeface="Arial"/>
              </a:rPr>
              <a:t>gridi, </a:t>
            </a:r>
            <a:r>
              <a:rPr lang="it-IT" sz="3200" i="1" dirty="0">
                <a:solidFill>
                  <a:schemeClr val="bg1"/>
                </a:solidFill>
                <a:latin typeface="Arial"/>
                <a:cs typeface="Arial"/>
              </a:rPr>
              <a:t>urti la</a:t>
            </a:r>
            <a:r>
              <a:rPr lang="it-IT" sz="3200" i="1" spc="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200" i="1" spc="-10" dirty="0">
                <a:solidFill>
                  <a:schemeClr val="bg1"/>
                </a:solidFill>
                <a:latin typeface="Arial"/>
                <a:cs typeface="Arial"/>
              </a:rPr>
              <a:t>porta?</a:t>
            </a:r>
          </a:p>
          <a:p>
            <a:pPr marL="12700" marR="528320" algn="r">
              <a:spcBef>
                <a:spcPts val="50"/>
              </a:spcBef>
            </a:pPr>
            <a:endParaRPr lang="it-IT" sz="32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12700" marR="261620" algn="r">
              <a:spcBef>
                <a:spcPts val="105"/>
              </a:spcBef>
            </a:pPr>
            <a:r>
              <a:rPr lang="it-IT" sz="3200" i="1" dirty="0">
                <a:solidFill>
                  <a:schemeClr val="bg1"/>
                </a:solidFill>
                <a:latin typeface="Arial"/>
                <a:cs typeface="Arial"/>
              </a:rPr>
              <a:t>"</a:t>
            </a:r>
            <a:r>
              <a:rPr lang="it-IT" sz="3200" b="1" i="1" dirty="0">
                <a:solidFill>
                  <a:schemeClr val="bg1"/>
                </a:solidFill>
                <a:latin typeface="Arial"/>
                <a:cs typeface="Arial"/>
              </a:rPr>
              <a:t>Perché</a:t>
            </a:r>
            <a:r>
              <a:rPr lang="it-IT" sz="3200" b="1" i="1" spc="-1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200" b="1" i="1" dirty="0">
                <a:solidFill>
                  <a:schemeClr val="bg1"/>
                </a:solidFill>
                <a:latin typeface="Arial"/>
                <a:cs typeface="Arial"/>
              </a:rPr>
              <a:t>dolore è</a:t>
            </a:r>
            <a:r>
              <a:rPr lang="it-IT" sz="3200" b="1" i="1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200" b="1" i="1" dirty="0">
                <a:solidFill>
                  <a:schemeClr val="bg1"/>
                </a:solidFill>
                <a:latin typeface="Arial"/>
                <a:cs typeface="Arial"/>
              </a:rPr>
              <a:t>più</a:t>
            </a:r>
            <a:r>
              <a:rPr lang="it-IT" sz="3200" b="1" i="1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200" b="1" i="1" spc="-35" dirty="0" err="1">
                <a:solidFill>
                  <a:schemeClr val="bg1"/>
                </a:solidFill>
                <a:latin typeface="Arial"/>
                <a:cs typeface="Arial"/>
              </a:rPr>
              <a:t>dolor</a:t>
            </a:r>
            <a:r>
              <a:rPr lang="it-IT" sz="3200" b="1" i="1" spc="-35" dirty="0">
                <a:solidFill>
                  <a:schemeClr val="bg1"/>
                </a:solidFill>
                <a:latin typeface="Arial"/>
                <a:cs typeface="Arial"/>
              </a:rPr>
              <a:t>, </a:t>
            </a:r>
            <a:r>
              <a:rPr lang="it-IT" sz="3200" b="1" i="1" dirty="0">
                <a:solidFill>
                  <a:schemeClr val="bg1"/>
                </a:solidFill>
                <a:latin typeface="Arial"/>
                <a:cs typeface="Arial"/>
              </a:rPr>
              <a:t>se </a:t>
            </a:r>
            <a:r>
              <a:rPr lang="it-IT" sz="3200" b="1" i="1" spc="-10" dirty="0">
                <a:solidFill>
                  <a:schemeClr val="bg1"/>
                </a:solidFill>
                <a:latin typeface="Arial"/>
                <a:cs typeface="Arial"/>
              </a:rPr>
              <a:t>tace".</a:t>
            </a:r>
          </a:p>
          <a:p>
            <a:pPr marL="12700" marR="261620" algn="r">
              <a:spcBef>
                <a:spcPts val="105"/>
              </a:spcBef>
            </a:pPr>
            <a:endParaRPr lang="it-IT" sz="32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100330" algn="r">
              <a:spcBef>
                <a:spcPts val="1860"/>
              </a:spcBef>
            </a:pPr>
            <a:r>
              <a:rPr lang="it-IT" sz="3200" dirty="0">
                <a:solidFill>
                  <a:schemeClr val="bg1"/>
                </a:solidFill>
                <a:latin typeface="Arial"/>
                <a:cs typeface="Arial"/>
              </a:rPr>
              <a:t>G.</a:t>
            </a:r>
            <a:r>
              <a:rPr lang="it-IT" sz="3200" spc="-1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3200" spc="-10" dirty="0">
                <a:solidFill>
                  <a:schemeClr val="bg1"/>
                </a:solidFill>
                <a:latin typeface="Arial"/>
                <a:cs typeface="Arial"/>
              </a:rPr>
              <a:t>Pascoli</a:t>
            </a:r>
            <a:endParaRPr lang="it-IT" sz="32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100330" marR="1634489" algn="r">
              <a:spcBef>
                <a:spcPts val="160"/>
              </a:spcBef>
            </a:pPr>
            <a:r>
              <a:rPr lang="it-IT" sz="2600" dirty="0">
                <a:solidFill>
                  <a:schemeClr val="bg1"/>
                </a:solidFill>
                <a:latin typeface="Arial"/>
                <a:cs typeface="Arial"/>
              </a:rPr>
              <a:t>dai</a:t>
            </a:r>
            <a:r>
              <a:rPr lang="it-IT" sz="2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600" dirty="0">
                <a:solidFill>
                  <a:schemeClr val="bg1"/>
                </a:solidFill>
                <a:latin typeface="Arial"/>
                <a:cs typeface="Arial"/>
              </a:rPr>
              <a:t>nuovi</a:t>
            </a:r>
            <a:r>
              <a:rPr lang="it-IT" sz="2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600" dirty="0">
                <a:solidFill>
                  <a:schemeClr val="bg1"/>
                </a:solidFill>
                <a:latin typeface="Arial"/>
                <a:cs typeface="Arial"/>
              </a:rPr>
              <a:t>poemetti</a:t>
            </a:r>
            <a:r>
              <a:rPr lang="it-IT" sz="2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600" dirty="0">
                <a:solidFill>
                  <a:schemeClr val="bg1"/>
                </a:solidFill>
                <a:latin typeface="Arial"/>
                <a:cs typeface="Arial"/>
              </a:rPr>
              <a:t>:»</a:t>
            </a:r>
            <a:r>
              <a:rPr lang="it-IT" sz="2600" spc="-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600" spc="-25" dirty="0">
                <a:solidFill>
                  <a:schemeClr val="bg1"/>
                </a:solidFill>
                <a:latin typeface="Arial"/>
                <a:cs typeface="Arial"/>
              </a:rPr>
              <a:t>il </a:t>
            </a:r>
            <a:r>
              <a:rPr lang="it-IT" sz="2600" spc="-10" dirty="0">
                <a:solidFill>
                  <a:schemeClr val="bg1"/>
                </a:solidFill>
                <a:latin typeface="Arial"/>
                <a:cs typeface="Arial"/>
              </a:rPr>
              <a:t>prigioniero»</a:t>
            </a:r>
            <a:endParaRPr lang="it-IT" sz="26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r"/>
            <a:endParaRPr lang="it-IT" sz="1400" dirty="0">
              <a:solidFill>
                <a:schemeClr val="bg1"/>
              </a:solidFill>
            </a:endParaRPr>
          </a:p>
        </p:txBody>
      </p:sp>
      <p:sp>
        <p:nvSpPr>
          <p:cNvPr id="2059" name="Rectangle 2058">
            <a:extLst>
              <a:ext uri="{FF2B5EF4-FFF2-40B4-BE49-F238E27FC236}">
                <a16:creationId xmlns:a16="http://schemas.microsoft.com/office/drawing/2014/main" id="{6A956075-C476-4F2B-9351-7C97ED184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27947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61" name="Rounded Rectangle 11">
            <a:extLst>
              <a:ext uri="{FF2B5EF4-FFF2-40B4-BE49-F238E27FC236}">
                <a16:creationId xmlns:a16="http://schemas.microsoft.com/office/drawing/2014/main" id="{E056BCBC-F9ED-491D-823B-C6927AAE1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338" y="643464"/>
            <a:ext cx="3992668" cy="5571072"/>
          </a:xfrm>
          <a:prstGeom prst="roundRect">
            <a:avLst>
              <a:gd name="adj" fmla="val 2403"/>
            </a:avLst>
          </a:prstGeom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DF965DE-5EC5-69E0-BECF-1CDE0AC99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9902" y="1415144"/>
            <a:ext cx="2699540" cy="402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B0225F38-FCC3-6C21-EE31-8B4E4F3561BB}"/>
              </a:ext>
            </a:extLst>
          </p:cNvPr>
          <p:cNvSpPr txBox="1"/>
          <p:nvPr/>
        </p:nvSpPr>
        <p:spPr>
          <a:xfrm>
            <a:off x="2882043" y="5611400"/>
            <a:ext cx="8052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b="1" dirty="0">
                <a:latin typeface="Ayuthaya" pitchFamily="2" charset="-34"/>
                <a:ea typeface="Ayuthaya" pitchFamily="2" charset="-34"/>
                <a:cs typeface="Ayuthaya" pitchFamily="2" charset="-34"/>
              </a:rPr>
              <a:t>GRAZIE </a:t>
            </a:r>
            <a:r>
              <a:rPr lang="it-IT" sz="3200" b="1" dirty="0">
                <a:solidFill>
                  <a:schemeClr val="bg1"/>
                </a:solidFill>
                <a:latin typeface="Ayuthaya" pitchFamily="2" charset="-34"/>
                <a:ea typeface="Ayuthaya" pitchFamily="2" charset="-34"/>
                <a:cs typeface="Ayuthaya" pitchFamily="2" charset="-34"/>
              </a:rPr>
              <a:t>DELLA VOSTRA ATTENZIONE!</a:t>
            </a:r>
            <a:endParaRPr lang="it-IT" sz="2400" dirty="0">
              <a:latin typeface="Baguet Script" pitchFamily="2" charset="77"/>
              <a:cs typeface="Apple Chancery" panose="03020702040506060504" pitchFamily="66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810924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B4A362-CF87-0B62-416B-F6040F518D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71DAB03-861D-68C4-D6A6-E4D5BA506A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5341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1F0A34-F403-535B-7371-4B078EEBB4DA}"/>
              </a:ext>
            </a:extLst>
          </p:cNvPr>
          <p:cNvSpPr txBox="1"/>
          <p:nvPr/>
        </p:nvSpPr>
        <p:spPr>
          <a:xfrm>
            <a:off x="1282700" y="2564537"/>
            <a:ext cx="98933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FF0000"/>
                </a:solidFill>
              </a:rPr>
              <a:t>LA LESIONE DEL SNC E SNP GENERA SCARICHE SPONTANEE ED ECTOPICHE</a:t>
            </a:r>
          </a:p>
          <a:p>
            <a:pPr algn="l" defTabSz="584200" rtl="0">
              <a:spcBef>
                <a:spcPts val="0"/>
              </a:spcBef>
              <a:buSzTx/>
            </a:pPr>
            <a:r>
              <a:rPr lang="it-IT" sz="2800" dirty="0"/>
              <a:t> 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800" dirty="0"/>
              <a:t>SPROUTING PATOLOGICO DELLE FIBRE </a:t>
            </a:r>
            <a:r>
              <a:rPr lang="it-IT" sz="2800" dirty="0" err="1"/>
              <a:t>Abeta</a:t>
            </a:r>
            <a:endParaRPr lang="it-IT" sz="2800" dirty="0"/>
          </a:p>
          <a:p>
            <a:pPr algn="l" defTabSz="584200" rtl="0">
              <a:spcBef>
                <a:spcPts val="0"/>
              </a:spcBef>
              <a:buSzTx/>
            </a:pPr>
            <a:r>
              <a:rPr lang="it-IT" sz="2800" dirty="0"/>
              <a:t> </a:t>
            </a:r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800" dirty="0"/>
              <a:t>MODIFICA TRASCRIZIONE GENETICA DEI DRG</a:t>
            </a:r>
          </a:p>
          <a:p>
            <a:pPr algn="l" defTabSz="584200" rtl="0">
              <a:spcBef>
                <a:spcPts val="0"/>
              </a:spcBef>
              <a:buSzTx/>
            </a:pPr>
            <a:endParaRPr lang="it-IT" sz="2800" dirty="0"/>
          </a:p>
          <a:p>
            <a:pPr marL="457200" indent="-457200" algn="l" defTabSz="584200" rtl="0">
              <a:spcBef>
                <a:spcPts val="0"/>
              </a:spcBef>
              <a:buSzTx/>
              <a:buFont typeface="Arial" panose="020B0604020202020204" pitchFamily="34" charset="0"/>
              <a:buChar char="•"/>
            </a:pPr>
            <a:r>
              <a:rPr lang="it-IT" sz="2800" dirty="0"/>
              <a:t>POTENZIAMENTO SINAPTICO MEDIATO DA </a:t>
            </a:r>
            <a:r>
              <a:rPr lang="it-IT" sz="2800" dirty="0" err="1"/>
              <a:t>rec</a:t>
            </a:r>
            <a:r>
              <a:rPr lang="it-IT" sz="2800" dirty="0"/>
              <a:t> NMDA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9540735-04A7-D801-4A5D-6E9320F033F9}"/>
              </a:ext>
            </a:extLst>
          </p:cNvPr>
          <p:cNvSpPr txBox="1"/>
          <p:nvPr/>
        </p:nvSpPr>
        <p:spPr>
          <a:xfrm>
            <a:off x="673100" y="1246475"/>
            <a:ext cx="110744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600" b="1" dirty="0">
                <a:solidFill>
                  <a:srgbClr val="0076B7"/>
                </a:solidFill>
              </a:rPr>
              <a:t>FENOMENI DI SENSIBILIZZAZIONE DEL DOLORE NEUROPATICO</a:t>
            </a:r>
          </a:p>
        </p:txBody>
      </p:sp>
    </p:spTree>
    <p:extLst>
      <p:ext uri="{BB962C8B-B14F-4D97-AF65-F5344CB8AC3E}">
        <p14:creationId xmlns:p14="http://schemas.microsoft.com/office/powerpoint/2010/main" val="393899278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770CA6A-B3B0-4826-A91F-B2B1F89220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51B9DA-B0CC-480A-8EA5-4D5C3E051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44C2DDD-1610-9A71-CB45-E78B55E5CF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6028" y="965200"/>
            <a:ext cx="6170943" cy="4329641"/>
          </a:xfrm>
        </p:spPr>
        <p:txBody>
          <a:bodyPr anchor="ctr">
            <a:normAutofit/>
          </a:bodyPr>
          <a:lstStyle/>
          <a:p>
            <a:r>
              <a:rPr lang="it-IT" sz="4200" dirty="0" err="1">
                <a:latin typeface="Arial" panose="020B0604020202020204" pitchFamily="34" charset="0"/>
                <a:cs typeface="Arial" panose="020B0604020202020204" pitchFamily="34" charset="0"/>
              </a:rPr>
              <a:t>Perioperative</a:t>
            </a:r>
            <a:r>
              <a:rPr lang="it-IT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200" dirty="0" err="1">
                <a:latin typeface="Arial" panose="020B0604020202020204" pitchFamily="34" charset="0"/>
                <a:cs typeface="Arial" panose="020B0604020202020204" pitchFamily="34" charset="0"/>
              </a:rPr>
              <a:t>multimodal</a:t>
            </a:r>
            <a:r>
              <a:rPr lang="it-IT" sz="4200" dirty="0">
                <a:latin typeface="Arial" panose="020B0604020202020204" pitchFamily="34" charset="0"/>
                <a:cs typeface="Arial" panose="020B0604020202020204" pitchFamily="34" charset="0"/>
              </a:rPr>
              <a:t> analgesia: a review</a:t>
            </a:r>
            <a:br>
              <a:rPr lang="it-IT" sz="4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42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it-IT" sz="4200" dirty="0" err="1">
                <a:latin typeface="Arial" panose="020B0604020202020204" pitchFamily="34" charset="0"/>
                <a:cs typeface="Arial" panose="020B0604020202020204" pitchFamily="34" charset="0"/>
              </a:rPr>
              <a:t>efficacy</a:t>
            </a:r>
            <a:r>
              <a:rPr lang="it-IT" sz="42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4200" dirty="0" err="1">
                <a:latin typeface="Arial" panose="020B0604020202020204" pitchFamily="34" charset="0"/>
                <a:cs typeface="Arial" panose="020B0604020202020204" pitchFamily="34" charset="0"/>
              </a:rPr>
              <a:t>safety</a:t>
            </a:r>
            <a:r>
              <a:rPr lang="it-IT" sz="4200" dirty="0">
                <a:latin typeface="Arial" panose="020B0604020202020204" pitchFamily="34" charset="0"/>
                <a:cs typeface="Arial" panose="020B0604020202020204" pitchFamily="34" charset="0"/>
              </a:rPr>
              <a:t> of the treatment options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EE823FA-95EA-1AB8-6727-083EBA551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965200"/>
            <a:ext cx="3367361" cy="4329641"/>
          </a:xfrm>
        </p:spPr>
        <p:txBody>
          <a:bodyPr anchor="ctr">
            <a:normAutofit/>
          </a:bodyPr>
          <a:lstStyle/>
          <a:p>
            <a:pPr algn="r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Kianian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al.</a:t>
            </a:r>
          </a:p>
          <a:p>
            <a:pPr algn="r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Anesthesiology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Perioperative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Science (2024) 2:9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FE641DB-A503-41DE-ACA6-36B41C6C2B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621260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92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B4A362-CF87-0B62-416B-F6040F518D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71DAB03-861D-68C4-D6A6-E4D5BA506A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7728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4FE148-EE02-25AC-AFD4-5BCF258A4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485" y="-31299"/>
            <a:ext cx="7358063" cy="1714500"/>
          </a:xfrm>
        </p:spPr>
        <p:txBody>
          <a:bodyPr/>
          <a:lstStyle/>
          <a:p>
            <a:r>
              <a:rPr lang="it-IT" dirty="0"/>
              <a:t>Come si misura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A80C2B7-55D0-1637-4B83-639E0C94A9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2822" y="2510684"/>
            <a:ext cx="8846563" cy="4018359"/>
          </a:xfrm>
        </p:spPr>
        <p:txBody>
          <a:bodyPr/>
          <a:lstStyle/>
          <a:p>
            <a:pPr marL="223234" algn="l" defTabSz="410751">
              <a:spcBef>
                <a:spcPts val="1687"/>
              </a:spcBef>
              <a:buSzPct val="171000"/>
            </a:pPr>
            <a:r>
              <a:rPr lang="it-IT" dirty="0"/>
              <a:t>NRS (</a:t>
            </a:r>
            <a:r>
              <a:rPr lang="it-IT" dirty="0" err="1"/>
              <a:t>numeric</a:t>
            </a:r>
            <a:r>
              <a:rPr lang="it-IT" dirty="0"/>
              <a:t> rate scale)</a:t>
            </a:r>
          </a:p>
          <a:p>
            <a:pPr marL="223234" algn="l" defTabSz="410751">
              <a:spcBef>
                <a:spcPts val="1687"/>
              </a:spcBef>
              <a:buSzPct val="171000"/>
            </a:pPr>
            <a:endParaRPr lang="it-IT" dirty="0"/>
          </a:p>
          <a:p>
            <a:pPr marL="223234" algn="l" defTabSz="410751">
              <a:spcBef>
                <a:spcPts val="1687"/>
              </a:spcBef>
              <a:buSzPct val="171000"/>
            </a:pPr>
            <a:endParaRPr lang="it-IT" dirty="0"/>
          </a:p>
          <a:p>
            <a:pPr marL="223234" algn="l" defTabSz="410751">
              <a:spcBef>
                <a:spcPts val="1687"/>
              </a:spcBef>
              <a:buSzPct val="171000"/>
            </a:pPr>
            <a:endParaRPr lang="it-IT" dirty="0"/>
          </a:p>
          <a:p>
            <a:pPr marL="223234" algn="l" defTabSz="410751">
              <a:spcBef>
                <a:spcPts val="1687"/>
              </a:spcBef>
              <a:buSzPct val="171000"/>
            </a:pPr>
            <a:endParaRPr lang="it-IT" dirty="0"/>
          </a:p>
          <a:p>
            <a:pPr marL="223234" algn="l" defTabSz="410751">
              <a:spcBef>
                <a:spcPts val="1687"/>
              </a:spcBef>
              <a:buSzPct val="171000"/>
            </a:pPr>
            <a:r>
              <a:rPr lang="it-IT" dirty="0"/>
              <a:t>VAS (visual </a:t>
            </a:r>
            <a:r>
              <a:rPr lang="it-IT" dirty="0" err="1"/>
              <a:t>analogic</a:t>
            </a:r>
            <a:r>
              <a:rPr lang="it-IT" dirty="0"/>
              <a:t> scale)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A748879-61CA-C87E-82DF-9246F534D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300" y="1683201"/>
            <a:ext cx="5464969" cy="257175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3ED93A8-DD92-2E5B-5AAF-8CD9155723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410" y="4874074"/>
            <a:ext cx="4638747" cy="1654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54722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4C2AD92D-3BBA-9D54-B099-E5D88BFA3A9B}"/>
              </a:ext>
            </a:extLst>
          </p:cNvPr>
          <p:cNvSpPr txBox="1"/>
          <p:nvPr/>
        </p:nvSpPr>
        <p:spPr>
          <a:xfrm>
            <a:off x="915418" y="1208011"/>
            <a:ext cx="10825316" cy="4157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49530">
              <a:lnSpc>
                <a:spcPct val="100299"/>
              </a:lnSpc>
              <a:spcBef>
                <a:spcPts val="85"/>
              </a:spcBef>
            </a:pPr>
            <a:r>
              <a:rPr lang="it-IT" sz="4000" dirty="0">
                <a:latin typeface="Arial"/>
                <a:cs typeface="Arial"/>
              </a:rPr>
              <a:t>L’emozione</a:t>
            </a:r>
            <a:r>
              <a:rPr lang="it-IT" sz="4000" spc="-85" dirty="0">
                <a:latin typeface="Arial"/>
                <a:cs typeface="Arial"/>
              </a:rPr>
              <a:t> </a:t>
            </a:r>
            <a:r>
              <a:rPr lang="it-IT" sz="4000" dirty="0">
                <a:latin typeface="Arial"/>
                <a:cs typeface="Arial"/>
              </a:rPr>
              <a:t>è</a:t>
            </a:r>
            <a:r>
              <a:rPr lang="it-IT" sz="4000" spc="-80" dirty="0">
                <a:latin typeface="Arial"/>
                <a:cs typeface="Arial"/>
              </a:rPr>
              <a:t> </a:t>
            </a:r>
            <a:r>
              <a:rPr lang="it-IT" sz="4000" dirty="0">
                <a:latin typeface="Arial"/>
                <a:cs typeface="Arial"/>
              </a:rPr>
              <a:t>un</a:t>
            </a:r>
            <a:r>
              <a:rPr lang="it-IT" sz="4000" spc="-80" dirty="0">
                <a:latin typeface="Arial"/>
                <a:cs typeface="Arial"/>
              </a:rPr>
              <a:t> </a:t>
            </a:r>
            <a:r>
              <a:rPr lang="it-IT" sz="4000" spc="-10" dirty="0">
                <a:latin typeface="Arial"/>
                <a:cs typeface="Arial"/>
              </a:rPr>
              <a:t>processo </a:t>
            </a:r>
            <a:r>
              <a:rPr lang="it-IT" sz="4000" dirty="0">
                <a:latin typeface="Arial"/>
                <a:cs typeface="Arial"/>
              </a:rPr>
              <a:t>complesso</a:t>
            </a:r>
            <a:r>
              <a:rPr lang="it-IT" sz="4000" spc="-25" dirty="0">
                <a:latin typeface="Arial"/>
                <a:cs typeface="Arial"/>
              </a:rPr>
              <a:t> </a:t>
            </a:r>
            <a:r>
              <a:rPr lang="it-IT" sz="4000" dirty="0">
                <a:latin typeface="Arial"/>
                <a:cs typeface="Arial"/>
              </a:rPr>
              <a:t>che</a:t>
            </a:r>
            <a:r>
              <a:rPr lang="it-IT" sz="4000" spc="-20" dirty="0">
                <a:latin typeface="Arial"/>
                <a:cs typeface="Arial"/>
              </a:rPr>
              <a:t> </a:t>
            </a:r>
            <a:r>
              <a:rPr lang="it-IT" sz="4000" spc="-10" dirty="0">
                <a:latin typeface="Arial"/>
                <a:cs typeface="Arial"/>
              </a:rPr>
              <a:t>unisce </a:t>
            </a:r>
            <a:r>
              <a:rPr lang="it-IT" sz="4000" dirty="0">
                <a:latin typeface="Arial"/>
                <a:cs typeface="Arial"/>
              </a:rPr>
              <a:t>psiche</a:t>
            </a:r>
            <a:r>
              <a:rPr lang="it-IT" sz="4000" spc="-15" dirty="0">
                <a:latin typeface="Arial"/>
                <a:cs typeface="Arial"/>
              </a:rPr>
              <a:t> </a:t>
            </a:r>
            <a:r>
              <a:rPr lang="it-IT" sz="4000" dirty="0">
                <a:latin typeface="Arial"/>
                <a:cs typeface="Arial"/>
              </a:rPr>
              <a:t>e</a:t>
            </a:r>
            <a:r>
              <a:rPr lang="it-IT" sz="4000" spc="-15" dirty="0">
                <a:latin typeface="Arial"/>
                <a:cs typeface="Arial"/>
              </a:rPr>
              <a:t> </a:t>
            </a:r>
            <a:r>
              <a:rPr lang="it-IT" sz="4000" spc="-20" dirty="0">
                <a:latin typeface="Arial"/>
                <a:cs typeface="Arial"/>
              </a:rPr>
              <a:t>soma</a:t>
            </a:r>
            <a:endParaRPr lang="it-IT" sz="4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lang="it-IT" sz="4000" dirty="0">
              <a:latin typeface="Arial"/>
              <a:cs typeface="Arial"/>
            </a:endParaRPr>
          </a:p>
          <a:p>
            <a:pPr marL="12700" marR="5080" algn="just">
              <a:lnSpc>
                <a:spcPct val="100299"/>
              </a:lnSpc>
            </a:pPr>
            <a:r>
              <a:rPr lang="it-IT" sz="4000" dirty="0">
                <a:latin typeface="Arial"/>
                <a:cs typeface="Arial"/>
              </a:rPr>
              <a:t>L’esperienza</a:t>
            </a:r>
            <a:r>
              <a:rPr lang="it-IT" sz="4000" spc="740" dirty="0">
                <a:latin typeface="Arial"/>
                <a:cs typeface="Arial"/>
              </a:rPr>
              <a:t> </a:t>
            </a:r>
            <a:r>
              <a:rPr lang="it-IT" sz="4000" dirty="0">
                <a:latin typeface="Arial"/>
                <a:cs typeface="Arial"/>
              </a:rPr>
              <a:t>dolore</a:t>
            </a:r>
            <a:r>
              <a:rPr lang="it-IT" sz="4000" spc="-70" dirty="0">
                <a:latin typeface="Arial"/>
                <a:cs typeface="Arial"/>
              </a:rPr>
              <a:t> </a:t>
            </a:r>
            <a:r>
              <a:rPr lang="it-IT" sz="4000" dirty="0">
                <a:latin typeface="Arial"/>
                <a:cs typeface="Arial"/>
              </a:rPr>
              <a:t>ha</a:t>
            </a:r>
            <a:r>
              <a:rPr lang="it-IT" sz="4000" spc="-65" dirty="0">
                <a:latin typeface="Arial"/>
                <a:cs typeface="Arial"/>
              </a:rPr>
              <a:t> </a:t>
            </a:r>
            <a:r>
              <a:rPr lang="it-IT" sz="4000" spc="-25" dirty="0">
                <a:latin typeface="Arial"/>
                <a:cs typeface="Arial"/>
              </a:rPr>
              <a:t>un </a:t>
            </a:r>
            <a:r>
              <a:rPr lang="it-IT" sz="4000" dirty="0">
                <a:latin typeface="Arial"/>
                <a:cs typeface="Arial"/>
              </a:rPr>
              <a:t>correlato</a:t>
            </a:r>
            <a:r>
              <a:rPr lang="it-IT" sz="4000" spc="-35" dirty="0">
                <a:latin typeface="Arial"/>
                <a:cs typeface="Arial"/>
              </a:rPr>
              <a:t> </a:t>
            </a:r>
            <a:r>
              <a:rPr lang="it-IT" sz="4000" dirty="0">
                <a:latin typeface="Arial"/>
                <a:cs typeface="Arial"/>
              </a:rPr>
              <a:t>emotivo</a:t>
            </a:r>
            <a:r>
              <a:rPr lang="it-IT" sz="4000" spc="-25" dirty="0">
                <a:latin typeface="Arial"/>
                <a:cs typeface="Arial"/>
              </a:rPr>
              <a:t> </a:t>
            </a:r>
            <a:r>
              <a:rPr lang="it-IT" sz="4000" dirty="0">
                <a:latin typeface="Arial"/>
                <a:cs typeface="Arial"/>
              </a:rPr>
              <a:t>:</a:t>
            </a:r>
            <a:r>
              <a:rPr lang="it-IT" sz="4000" spc="-20" dirty="0">
                <a:latin typeface="Arial"/>
                <a:cs typeface="Arial"/>
              </a:rPr>
              <a:t> </a:t>
            </a:r>
            <a:r>
              <a:rPr lang="it-IT" sz="4000" dirty="0">
                <a:latin typeface="Arial"/>
                <a:cs typeface="Arial"/>
              </a:rPr>
              <a:t>ansia</a:t>
            </a:r>
            <a:r>
              <a:rPr lang="it-IT" sz="4000" spc="-25" dirty="0">
                <a:latin typeface="Arial"/>
                <a:cs typeface="Arial"/>
              </a:rPr>
              <a:t> </a:t>
            </a:r>
            <a:r>
              <a:rPr lang="it-IT" sz="4000" spc="-50" dirty="0">
                <a:latin typeface="Arial"/>
                <a:cs typeface="Arial"/>
              </a:rPr>
              <a:t>, </a:t>
            </a:r>
            <a:r>
              <a:rPr lang="it-IT" sz="4000" spc="-10" dirty="0">
                <a:latin typeface="Arial"/>
                <a:cs typeface="Arial"/>
              </a:rPr>
              <a:t>rabbia,</a:t>
            </a:r>
            <a:endParaRPr lang="it-IT" sz="4000" dirty="0">
              <a:latin typeface="Arial"/>
              <a:cs typeface="Arial"/>
            </a:endParaRPr>
          </a:p>
          <a:p>
            <a:pPr marL="12700" marR="478790">
              <a:lnSpc>
                <a:spcPts val="3790"/>
              </a:lnSpc>
              <a:spcBef>
                <a:spcPts val="120"/>
              </a:spcBef>
              <a:tabLst>
                <a:tab pos="2109470" algn="l"/>
              </a:tabLst>
            </a:pPr>
            <a:r>
              <a:rPr lang="it-IT" sz="4000" dirty="0" err="1">
                <a:latin typeface="Arial"/>
                <a:cs typeface="Arial"/>
              </a:rPr>
              <a:t>frustazione</a:t>
            </a:r>
            <a:r>
              <a:rPr lang="it-IT" sz="4000" spc="-35" dirty="0">
                <a:latin typeface="Arial"/>
                <a:cs typeface="Arial"/>
              </a:rPr>
              <a:t> </a:t>
            </a:r>
            <a:r>
              <a:rPr lang="it-IT" sz="4000" dirty="0">
                <a:latin typeface="Arial"/>
                <a:cs typeface="Arial"/>
              </a:rPr>
              <a:t>,</a:t>
            </a:r>
            <a:r>
              <a:rPr lang="it-IT" sz="4000" spc="-30" dirty="0">
                <a:latin typeface="Arial"/>
                <a:cs typeface="Arial"/>
              </a:rPr>
              <a:t> </a:t>
            </a:r>
            <a:r>
              <a:rPr lang="it-IT" sz="4000" dirty="0">
                <a:latin typeface="Arial"/>
                <a:cs typeface="Arial"/>
              </a:rPr>
              <a:t>fallimento</a:t>
            </a:r>
            <a:r>
              <a:rPr lang="it-IT" sz="4000" spc="-35" dirty="0">
                <a:latin typeface="Arial"/>
                <a:cs typeface="Arial"/>
              </a:rPr>
              <a:t> </a:t>
            </a:r>
            <a:r>
              <a:rPr lang="it-IT" sz="4000" spc="-50" dirty="0">
                <a:latin typeface="Arial"/>
                <a:cs typeface="Arial"/>
              </a:rPr>
              <a:t>, </a:t>
            </a:r>
            <a:r>
              <a:rPr lang="it-IT" sz="4000" spc="-10" dirty="0">
                <a:latin typeface="Arial"/>
                <a:cs typeface="Arial"/>
              </a:rPr>
              <a:t>impotenza</a:t>
            </a:r>
            <a:r>
              <a:rPr lang="it-IT" sz="4000" dirty="0">
                <a:latin typeface="Arial"/>
                <a:cs typeface="Arial"/>
              </a:rPr>
              <a:t>	fino</a:t>
            </a:r>
            <a:r>
              <a:rPr lang="it-IT" sz="4000" spc="-20" dirty="0">
                <a:latin typeface="Arial"/>
                <a:cs typeface="Arial"/>
              </a:rPr>
              <a:t> alla</a:t>
            </a:r>
            <a:endParaRPr lang="it-IT" sz="4000" dirty="0">
              <a:latin typeface="Arial"/>
              <a:cs typeface="Arial"/>
            </a:endParaRPr>
          </a:p>
          <a:p>
            <a:pPr marL="12700">
              <a:lnSpc>
                <a:spcPts val="3795"/>
              </a:lnSpc>
            </a:pPr>
            <a:r>
              <a:rPr lang="it-IT" sz="4000" spc="-10" dirty="0">
                <a:latin typeface="Arial"/>
                <a:cs typeface="Arial"/>
              </a:rPr>
              <a:t>depressione</a:t>
            </a:r>
            <a:endParaRPr lang="it-IT" sz="4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4735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BF33C7-7576-4438-44DD-B3527FEBA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760" y="1608083"/>
            <a:ext cx="6558806" cy="4508938"/>
          </a:xfrm>
        </p:spPr>
        <p:txBody>
          <a:bodyPr>
            <a:normAutofit/>
          </a:bodyPr>
          <a:lstStyle/>
          <a:p>
            <a:r>
              <a:rPr lang="it-IT" sz="3100" i="1" dirty="0">
                <a:latin typeface="Arial" panose="020B0604020202020204" pitchFamily="34" charset="0"/>
                <a:cs typeface="Arial" panose="020B0604020202020204" pitchFamily="34" charset="0"/>
              </a:rPr>
              <a:t>Ritratto di Lisa Gherardini, sposa di Francesco del Giocondo</a:t>
            </a:r>
            <a:r>
              <a:rPr lang="it-IT" sz="3100" dirty="0">
                <a:latin typeface="Arial" panose="020B0604020202020204" pitchFamily="34" charset="0"/>
                <a:cs typeface="Arial" panose="020B0604020202020204" pitchFamily="34" charset="0"/>
              </a:rPr>
              <a:t>, Detta</a:t>
            </a:r>
            <a:r>
              <a:rPr lang="it-IT" sz="3100" i="1" dirty="0">
                <a:latin typeface="Arial" panose="020B0604020202020204" pitchFamily="34" charset="0"/>
                <a:cs typeface="Arial" panose="020B0604020202020204" pitchFamily="34" charset="0"/>
              </a:rPr>
              <a:t> Monna Lisa</a:t>
            </a:r>
            <a:r>
              <a:rPr lang="it-IT" sz="3100" dirty="0">
                <a:latin typeface="Arial" panose="020B0604020202020204" pitchFamily="34" charset="0"/>
                <a:cs typeface="Arial" panose="020B0604020202020204" pitchFamily="34" charset="0"/>
              </a:rPr>
              <a:t> o</a:t>
            </a:r>
            <a:r>
              <a:rPr lang="it-IT" sz="3100" i="1" dirty="0">
                <a:latin typeface="Arial" panose="020B0604020202020204" pitchFamily="34" charset="0"/>
                <a:cs typeface="Arial" panose="020B0604020202020204" pitchFamily="34" charset="0"/>
              </a:rPr>
              <a:t> La Giocond</a:t>
            </a:r>
            <a:r>
              <a:rPr lang="it-IT" sz="31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br>
              <a:rPr lang="it-IT" dirty="0"/>
            </a:br>
            <a:br>
              <a:rPr lang="it-IT" dirty="0"/>
            </a:br>
            <a:r>
              <a:rPr lang="it-IT" dirty="0"/>
              <a:t>LEONARDO DA VINCI, 1503 - 1519 ca.,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B7CD42F-5CF3-AA53-0D2E-BE2BC44DA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" b="-3"/>
          <a:stretch/>
        </p:blipFill>
        <p:spPr bwMode="auto">
          <a:xfrm>
            <a:off x="7861238" y="746125"/>
            <a:ext cx="3644962" cy="547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74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F8FBC373-3A78-151A-4927-6F525C61D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1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802709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Scia di vapore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Scia di vapore</Template>
  <TotalTime>22390</TotalTime>
  <Words>3580</Words>
  <Application>Microsoft Office PowerPoint</Application>
  <PresentationFormat>Widescreen</PresentationFormat>
  <Paragraphs>398</Paragraphs>
  <Slides>58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58</vt:i4>
      </vt:variant>
    </vt:vector>
  </HeadingPairs>
  <TitlesOfParts>
    <vt:vector size="67" baseType="lpstr">
      <vt:lpstr>AdvP405AA6</vt:lpstr>
      <vt:lpstr>Arial</vt:lpstr>
      <vt:lpstr>Arial Bold</vt:lpstr>
      <vt:lpstr>Ayuthaya</vt:lpstr>
      <vt:lpstr>Baguet Script</vt:lpstr>
      <vt:lpstr>Calibri</vt:lpstr>
      <vt:lpstr>Century Gothic</vt:lpstr>
      <vt:lpstr>Times New Roman</vt:lpstr>
      <vt:lpstr>Scia di vapore</vt:lpstr>
      <vt:lpstr>36° CORSO DI AGGIORNAMENTO IN MEDICINA FISICA E RIABILITATIVA </vt:lpstr>
      <vt:lpstr>Presentazione standard di PowerPoint</vt:lpstr>
      <vt:lpstr>La gonalgia :  UNA SFIDA CRESCENTE </vt:lpstr>
      <vt:lpstr>DEFINIZIONE DI DOLORE </vt:lpstr>
      <vt:lpstr>Presentazione standard di PowerPoint</vt:lpstr>
      <vt:lpstr>Come si misura</vt:lpstr>
      <vt:lpstr>Presentazione standard di PowerPoint</vt:lpstr>
      <vt:lpstr>Ritratto di Lisa Gherardini, sposa di Francesco del Giocondo, Detta Monna Lisa o La Gioconda   LEONARDO DA VINCI, 1503 - 1519 ca.,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Dolore postprotesi di ginocchio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Modello multimodale: Cos’e’?</vt:lpstr>
      <vt:lpstr>Quali strategie farmacologiche ?</vt:lpstr>
      <vt:lpstr>Quali strategie farmacologiche nella gonalgia ?</vt:lpstr>
      <vt:lpstr>Quali strategie non farmacologiche nella gonalgia ?</vt:lpstr>
      <vt:lpstr>Quali strategie non farmacologiche ?</vt:lpstr>
      <vt:lpstr>Quali strategie non farmacologiche nella gonalgia ?</vt:lpstr>
      <vt:lpstr>TECNICHE INTERVENTISTICHE </vt:lpstr>
      <vt:lpstr>TECNICHE INTERVENTISTICHE </vt:lpstr>
      <vt:lpstr>TECNICHE INTERVENTISTICHE </vt:lpstr>
      <vt:lpstr>TECNICHE INTERVENTISTICHE </vt:lpstr>
      <vt:lpstr>Radiofrequenza o crioanalgesia ?</vt:lpstr>
      <vt:lpstr>Radiofrequenza o crioanalgesia ?</vt:lpstr>
      <vt:lpstr>Presentazione standard di PowerPoint</vt:lpstr>
      <vt:lpstr>Realta’ virtuale immersiva : UNO STRUMENTO TERAPEUTICO EMERGENTE </vt:lpstr>
      <vt:lpstr>Presentazione standard di PowerPoint</vt:lpstr>
      <vt:lpstr>Si può prevenire lo sviluppo di dolore postoperatorio persistente  (CPSP)?</vt:lpstr>
      <vt:lpstr>Rational Multimodal Analgesia for Perioperative Pain Management  </vt:lpstr>
      <vt:lpstr>ANALGESIA MULTIMODALE POSTOPERATORIA CONSENTE DI RIDURRE L’USO DI OPPIOIDI fino al 30%  IDENTIFICAzione preoperatoria di pazienti ad alto rischio di dolore postoperatorio   educazione di paziente e caregiver  COMBINAZIONE DI PARACETAMOLO E FANS (Ibuprof 200-400 ogni 4-6 ore (max 1200/die), ketoprof 50-100 mg ogni 6-8 ore , diclofenac 100 mg ogni 8 ore )  O COX2   somministrare DESAMETASONE ev  PROCEDURE LOCOREGIONALI E/O INfiLTRAZIONI (Lia)  integrazione di interventi non farmacologici (fisioterapia, crioanalgesia…)  </vt:lpstr>
      <vt:lpstr>Vantaggi dell’analgesia multimodale :  combinazione sinergica del paracetamolo e fans sfrutta meccanismi di azione complementari e porta alla riduzione del consumo di oppiodi   dosaggi devono esser personalizzati e adattati in base a eta’, funzi epatica e renale e tipologia di stress chirurgico  diminuzione delle complicanze postoperatorie (respiratorie , gastrointestinali) e della durata della degenza  miglioramento funzionale nel contesto di protocolli di recupero accellerato (eras)  </vt:lpstr>
      <vt:lpstr>Quale terapia multimodale nella gestione perioperatoria del dolore nella ptg?</vt:lpstr>
      <vt:lpstr>Quale terapia multimodale nella gestione perioperatoria del dolore nella ptg?</vt:lpstr>
      <vt:lpstr>Quale terapia multimodale nella gestione perioperatoria del dolore nella ptg?</vt:lpstr>
      <vt:lpstr>Quale è il futuro ?</vt:lpstr>
      <vt:lpstr>Quale è il futuro ?</vt:lpstr>
      <vt:lpstr>Presentazione standard di PowerPoint</vt:lpstr>
      <vt:lpstr>Take a message </vt:lpstr>
      <vt:lpstr>Presentazione standard di PowerPoint</vt:lpstr>
      <vt:lpstr>Presentazione standard di PowerPoint</vt:lpstr>
      <vt:lpstr>Presentazione standard di PowerPoint</vt:lpstr>
      <vt:lpstr>Perioperative multimodal analgesia: a review of efficacy and safety of the treatment options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36° CORSO DI AGGIORNAMENTO IN MEDICINA FISICA E RIABILITATIVA </dc:title>
  <dc:creator>mariada perrone</dc:creator>
  <cp:lastModifiedBy>videorent vr</cp:lastModifiedBy>
  <cp:revision>42</cp:revision>
  <dcterms:created xsi:type="dcterms:W3CDTF">2025-05-09T15:07:51Z</dcterms:created>
  <dcterms:modified xsi:type="dcterms:W3CDTF">2025-05-26T11:00:53Z</dcterms:modified>
</cp:coreProperties>
</file>